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sldIdLst>
    <p:sldId id="256" r:id="rId5"/>
    <p:sldId id="257" r:id="rId6"/>
    <p:sldId id="260" r:id="rId7"/>
    <p:sldId id="264" r:id="rId8"/>
    <p:sldId id="265" r:id="rId9"/>
    <p:sldId id="262" r:id="rId10"/>
    <p:sldId id="266" r:id="rId11"/>
    <p:sldId id="259" r:id="rId12"/>
    <p:sldId id="263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84897" autoAdjust="0"/>
  </p:normalViewPr>
  <p:slideViewPr>
    <p:cSldViewPr snapToGrid="0">
      <p:cViewPr varScale="1">
        <p:scale>
          <a:sx n="55" d="100"/>
          <a:sy n="55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481D2-DA8F-4E2F-BB20-BFF7991AFB5D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C5108-2EC3-4138-AD97-F0B1031913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8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5108-2EC3-4138-AD97-F0B1031913E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466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2092-6452-4737-8D0F-362CFE2E8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9A951-6400-495C-8FA7-263D7E407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3DD8-9270-4C5F-9985-6BF69F04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4FAC-180F-4B05-A996-EC45FC87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64986-2750-4116-9823-F307F26F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39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F76-1DB5-41D4-B636-DCA07CB6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732BF-AB2B-4E55-B65E-3D1C7850A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E03A5-AF97-4A96-8E60-36170E6F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FAE32-FD5C-4B94-BB85-706ECC63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CDDFA-E313-4C6C-BCDD-9EFAD7E2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55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F7176-8983-4606-B7FD-CF7C32ABD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E154D-DBA7-47B2-9679-523B7384A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C8CEE-E93C-4779-84F5-8262401F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C00D-BF5D-47C9-B2EF-04ED110D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F0998-8EBC-4BFF-8439-F69B53CA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55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D224-83B9-4893-B871-B88F5574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846E-1CB8-4A14-8893-671C1D37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BDCC-1C2B-4B27-BA32-F5B47987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6F50-0BD3-4430-9E7B-C5107DAA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35E18-659A-4323-89DA-D92A1835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26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827F-6533-477C-AC0F-159819D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181F7-93B3-442B-8B5D-709F35D61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39EF7-1132-4541-8EC9-ABAEC24F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F635-ADEB-49BC-8956-C14EBFF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2445-30DE-4827-AE0B-328615AE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202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5000-4D18-462C-87B2-84C9F771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BB18-EB13-4605-A52D-0F2C1DC80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853C4-40AF-44B3-92AB-5E7A8FEBF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24FBF-8FE4-4EF5-AD57-208048DC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7C328-598B-4910-ABD0-6076FC97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1A7C2-FCB9-4F2D-B861-B788A616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370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6F2E-0467-484D-A00C-D52D5007C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9C630-9D7F-4178-A9D7-D8C86DCA7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6C126-F83F-4000-AFA8-37D4BE4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C25B5-5E92-467B-81ED-C7F5F9901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E53AE-5449-48F7-8067-6C96F66CC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605F4-924C-4386-9E5D-1E6259FB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91112-0ABE-4FC1-8643-AD4B3B75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BBD6F-2817-4F54-AE24-C92F73A0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0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8EC7-D870-4896-AFF3-586AFB0C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56AB3-4E9B-46C9-97FD-07BC0BDC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1095F-8DA8-493F-8AA0-6C4ADFF8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0427F-D59D-4028-B168-69C0B04A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91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037E1-75D8-458D-9FF5-BE5818C9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09FCF-C2F1-4E42-B802-A89B9AA5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BF5C9-ED5D-454C-9FF9-07DB3D01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682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FE1B-0BE2-4C22-A903-82E41101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C671D-70CA-4853-AE5C-003220F2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E1AAA-D534-483B-AD47-6866825C8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8CF57-6DA9-4BD1-ABDE-411CD394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05B7B-A3CE-4FC4-A250-4E261AA4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0F57A-286E-417F-B7CA-4D33E90D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93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7370-D395-4E3E-93F5-E3C6C3DC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A4AE1-E16A-4CD0-B74F-178A6138B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327E7-04ED-49C7-891E-25D3888C2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CF3BA-E13D-4231-A287-205FCD33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02BC6-C73F-4EC2-A8AF-DA9E83DE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F9089-F8BF-46BB-BA3B-52F2B704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10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DAB43-7DD5-40AF-B67A-D8FDE016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C6526-8E7E-4D70-860C-FFFF0DA1D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0F491-B1D9-435D-8675-602020408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7F272-7425-4E99-9D2E-A885356CF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B7EB8-519C-4428-842E-53FCF33B1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65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2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-research-centre.ec.europa.eu/digcompedu_en" TargetMode="External"/><Relationship Id="rId2" Type="http://schemas.openxmlformats.org/officeDocument/2006/relationships/hyperlink" Target="https://digitaladproject.eu/images/handbook/en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view/e-pool/ho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e-pool/ho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" TargetMode="External"/><Relationship Id="rId2" Type="http://schemas.openxmlformats.org/officeDocument/2006/relationships/hyperlink" Target="https://www.mentimeter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AC13-6B28-4388-98F3-448FB7ECA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962" y="7323958"/>
            <a:ext cx="7772400" cy="1463040"/>
          </a:xfrm>
        </p:spPr>
        <p:txBody>
          <a:bodyPr/>
          <a:lstStyle/>
          <a:p>
            <a:endParaRPr lang="hr-HR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B14AA-8B07-4010-BA6F-0590134CCD2B}"/>
              </a:ext>
            </a:extLst>
          </p:cNvPr>
          <p:cNvSpPr txBox="1"/>
          <p:nvPr/>
        </p:nvSpPr>
        <p:spPr>
          <a:xfrm>
            <a:off x="1140256" y="2721114"/>
            <a:ext cx="11170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Module 1 </a:t>
            </a:r>
            <a:r>
              <a:rPr lang="hr-HR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- </a:t>
            </a:r>
            <a:r>
              <a:rPr lang="en-US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Planning Your Teaching</a:t>
            </a:r>
            <a:endParaRPr lang="hr-HR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logo for the CC BY-NC license">
            <a:extLst>
              <a:ext uri="{FF2B5EF4-FFF2-40B4-BE49-F238E27FC236}">
                <a16:creationId xmlns:a16="http://schemas.microsoft.com/office/drawing/2014/main" id="{B9059D33-B005-465F-AE8D-5B3332C95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72" y="248992"/>
            <a:ext cx="2378341" cy="83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6317B-84A7-455E-9540-DFE1DB6823F1}"/>
              </a:ext>
            </a:extLst>
          </p:cNvPr>
          <p:cNvSpPr txBox="1"/>
          <p:nvPr/>
        </p:nvSpPr>
        <p:spPr>
          <a:xfrm>
            <a:off x="6035113" y="280480"/>
            <a:ext cx="2124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This work is licensed under a </a:t>
            </a:r>
            <a:r>
              <a:rPr lang="en-IE" sz="1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 Attribution-</a:t>
            </a:r>
            <a:r>
              <a:rPr lang="en-IE" sz="11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IE" sz="1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2.0 Generic (CC BY-NC 2.0) International License</a:t>
            </a:r>
            <a:endParaRPr lang="en-IE" sz="1100" b="1" dirty="0"/>
          </a:p>
        </p:txBody>
      </p:sp>
    </p:spTree>
    <p:extLst>
      <p:ext uri="{BB962C8B-B14F-4D97-AF65-F5344CB8AC3E}">
        <p14:creationId xmlns:p14="http://schemas.microsoft.com/office/powerpoint/2010/main" val="201401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53392" y="1891431"/>
            <a:ext cx="3295388" cy="751236"/>
          </a:xfrm>
        </p:spPr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Instruction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Add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images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Mentimeter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75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4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38200" y="926926"/>
            <a:ext cx="10515600" cy="763762"/>
          </a:xfrm>
        </p:spPr>
        <p:txBody>
          <a:bodyPr/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Sources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DigitALAD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Handbook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N.d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. Digital publication.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https://digitaladproject.eu/images/handbook/en/index.html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Redecker, C. 2017.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European Framework for the Digital Competence of Educators: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DigCompEdu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Available at: 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https://joint-research-centre.ec.europa.eu/digcompedu_en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Accessed 21.02.2022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ABEDiLi.2022. e-Pool. Website.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https://sites.google.com/view/e-pool/home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Accessed 21.02.2022. 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4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BC67A-5EA1-48E6-9C4F-1E6E5BF74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6" y="1303130"/>
            <a:ext cx="7967134" cy="5503882"/>
          </a:xfrm>
        </p:spPr>
      </p:pic>
    </p:spTree>
    <p:extLst>
      <p:ext uri="{BB962C8B-B14F-4D97-AF65-F5344CB8AC3E}">
        <p14:creationId xmlns:p14="http://schemas.microsoft.com/office/powerpoint/2010/main" val="419645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sikulmio 1">
            <a:extLst>
              <a:ext uri="{FF2B5EF4-FFF2-40B4-BE49-F238E27FC236}">
                <a16:creationId xmlns:a16="http://schemas.microsoft.com/office/drawing/2014/main" id="{2D4023FB-A89F-449D-8EC6-6A511D56FC49}"/>
              </a:ext>
            </a:extLst>
          </p:cNvPr>
          <p:cNvSpPr/>
          <p:nvPr/>
        </p:nvSpPr>
        <p:spPr>
          <a:xfrm>
            <a:off x="998010" y="2427891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cs typeface="Calibri"/>
              </a:rPr>
              <a:t>AUDIO</a:t>
            </a:r>
            <a:endParaRPr lang="fi-FI" dirty="0"/>
          </a:p>
        </p:txBody>
      </p:sp>
      <p:sp>
        <p:nvSpPr>
          <p:cNvPr id="3" name="Kuusikulmio 2">
            <a:extLst>
              <a:ext uri="{FF2B5EF4-FFF2-40B4-BE49-F238E27FC236}">
                <a16:creationId xmlns:a16="http://schemas.microsoft.com/office/drawing/2014/main" id="{D295517E-B7D7-45B8-A07B-E0F4E078C045}"/>
              </a:ext>
            </a:extLst>
          </p:cNvPr>
          <p:cNvSpPr/>
          <p:nvPr/>
        </p:nvSpPr>
        <p:spPr>
          <a:xfrm>
            <a:off x="998010" y="4482930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cs typeface="Calibri"/>
              </a:rPr>
              <a:t>LIVE</a:t>
            </a:r>
            <a:endParaRPr lang="fi-FI" dirty="0"/>
          </a:p>
        </p:txBody>
      </p:sp>
      <p:sp>
        <p:nvSpPr>
          <p:cNvPr id="4" name="Kuusikulmio 3">
            <a:extLst>
              <a:ext uri="{FF2B5EF4-FFF2-40B4-BE49-F238E27FC236}">
                <a16:creationId xmlns:a16="http://schemas.microsoft.com/office/drawing/2014/main" id="{09CA51A1-AAD6-4837-B365-1CA89B9641CA}"/>
              </a:ext>
            </a:extLst>
          </p:cNvPr>
          <p:cNvSpPr/>
          <p:nvPr/>
        </p:nvSpPr>
        <p:spPr>
          <a:xfrm>
            <a:off x="6363595" y="2427892"/>
            <a:ext cx="1672681" cy="1412485"/>
          </a:xfrm>
          <a:prstGeom prst="hexagon">
            <a:avLst/>
          </a:prstGeom>
          <a:solidFill>
            <a:srgbClr val="973F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cs typeface="Calibri"/>
              </a:rPr>
              <a:t>REACTION</a:t>
            </a:r>
            <a:endParaRPr lang="fi-FI" dirty="0"/>
          </a:p>
        </p:txBody>
      </p:sp>
      <p:sp>
        <p:nvSpPr>
          <p:cNvPr id="5" name="Kuusikulmio 4">
            <a:extLst>
              <a:ext uri="{FF2B5EF4-FFF2-40B4-BE49-F238E27FC236}">
                <a16:creationId xmlns:a16="http://schemas.microsoft.com/office/drawing/2014/main" id="{010E200A-EC2F-4CAB-BA3B-EF1E6FC885D2}"/>
              </a:ext>
            </a:extLst>
          </p:cNvPr>
          <p:cNvSpPr/>
          <p:nvPr/>
        </p:nvSpPr>
        <p:spPr>
          <a:xfrm>
            <a:off x="6363595" y="4482930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cs typeface="Calibri"/>
              </a:rPr>
              <a:t>WEBCAM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3008971" y="2427891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Mute yourself when not talking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45E1E30-B194-469C-A902-DF6B3166D7A9}"/>
              </a:ext>
            </a:extLst>
          </p:cNvPr>
          <p:cNvSpPr/>
          <p:nvPr/>
        </p:nvSpPr>
        <p:spPr>
          <a:xfrm>
            <a:off x="3008971" y="4529392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Ongoing comments and questions in chat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8357625" y="2427891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Use reactions to express yourself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4253" y="2463202"/>
            <a:ext cx="679508" cy="73343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5918" y="4643969"/>
            <a:ext cx="662280" cy="620888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8357625" y="4482930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Leave it on if possible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6637" b="17195"/>
          <a:stretch/>
        </p:blipFill>
        <p:spPr>
          <a:xfrm>
            <a:off x="3745825" y="2479429"/>
            <a:ext cx="828464" cy="58908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9376" y="4603570"/>
            <a:ext cx="695422" cy="647790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1002430" y="511539"/>
            <a:ext cx="601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C00000"/>
                </a:solidFill>
              </a:rPr>
              <a:t>VIRTUAL CLASSROOM</a:t>
            </a:r>
          </a:p>
          <a:p>
            <a:r>
              <a:rPr lang="fi-FI" sz="4000" dirty="0">
                <a:solidFill>
                  <a:srgbClr val="C00000"/>
                </a:solidFill>
              </a:rPr>
              <a:t>GROUND RULES</a:t>
            </a:r>
          </a:p>
        </p:txBody>
      </p:sp>
    </p:spTree>
    <p:extLst>
      <p:ext uri="{BB962C8B-B14F-4D97-AF65-F5344CB8AC3E}">
        <p14:creationId xmlns:p14="http://schemas.microsoft.com/office/powerpoint/2010/main" val="119757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058809"/>
            <a:ext cx="10515600" cy="830951"/>
          </a:xfrm>
        </p:spPr>
        <p:txBody>
          <a:bodyPr/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Selecting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digital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3686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To access quality content, it is necessary to conduct quality research beforehand. (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Digitalad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p.15) To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find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quality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tools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also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access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quality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repositories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e.g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. e-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Pool</a:t>
            </a:r>
            <a:endParaRPr lang="fi-FI" dirty="0" err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selecting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digital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resource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teaching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, it is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important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to:</a:t>
            </a:r>
          </a:p>
          <a:p>
            <a:pPr lvl="1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consider learning context and learning objective</a:t>
            </a:r>
          </a:p>
          <a:p>
            <a:pPr lvl="1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critically evaluate the credibility and reliability of digital sources and resources (DigCompEdu p.44)</a:t>
            </a:r>
          </a:p>
          <a:p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165388"/>
            <a:ext cx="10515600" cy="851302"/>
          </a:xfrm>
        </p:spPr>
        <p:txBody>
          <a:bodyPr/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e-Pool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244463"/>
            <a:ext cx="10515600" cy="37070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A bank of digital resources for teaching and learning  </a:t>
            </a:r>
          </a:p>
          <a:p>
            <a:pPr lvl="1"/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Recommended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tools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Resources for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educators</a:t>
            </a:r>
            <a:endParaRPr lang="fi-FI" dirty="0" err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1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Resources for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learners</a:t>
            </a:r>
            <a:endParaRPr lang="fi-FI" dirty="0" err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1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Useful search tool to find a resource for teaching and learning </a:t>
            </a:r>
          </a:p>
          <a:p>
            <a:r>
              <a:rPr lang="en-GB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https://sites.google.com/view/e-pool/home</a:t>
            </a:r>
            <a:r>
              <a:rPr lang="en-GB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64504"/>
            <a:ext cx="10515600" cy="726184"/>
          </a:xfrm>
        </p:spPr>
        <p:txBody>
          <a:bodyPr/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TOOL: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Padlet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Online notice board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 be used by teachers and learners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Teacher can create online boards with free account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Learners don’t need accounts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Access through link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172200" y="2890969"/>
            <a:ext cx="5181600" cy="2220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choose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board's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format</a:t>
            </a:r>
          </a:p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Posts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appear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differently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formats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65125"/>
            <a:ext cx="4602271" cy="24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97222"/>
            <a:ext cx="10515600" cy="1325563"/>
          </a:xfrm>
        </p:spPr>
        <p:txBody>
          <a:bodyPr/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Practice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: Post in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Padlet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322785"/>
            <a:ext cx="5181600" cy="38541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Choose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e-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Pool</a:t>
            </a:r>
          </a:p>
          <a:p>
            <a:pPr lvl="1"/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Choose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could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use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learners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Post them in the Padlet link</a:t>
            </a:r>
          </a:p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If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same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resource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already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posted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give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it a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like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4174478"/>
            <a:ext cx="5181600" cy="996612"/>
          </a:xfrm>
        </p:spPr>
        <p:txBody>
          <a:bodyPr/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Reflect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Why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did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pick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these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Sydän 4"/>
          <p:cNvSpPr/>
          <p:nvPr/>
        </p:nvSpPr>
        <p:spPr>
          <a:xfrm>
            <a:off x="4130566" y="4929352"/>
            <a:ext cx="252248" cy="2417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t="2555"/>
          <a:stretch/>
        </p:blipFill>
        <p:spPr>
          <a:xfrm>
            <a:off x="6229089" y="318817"/>
            <a:ext cx="3625241" cy="3855661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10063619" y="3302903"/>
            <a:ext cx="1290181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post</a:t>
            </a:r>
            <a:endParaRPr lang="fi-FI" dirty="0"/>
          </a:p>
        </p:txBody>
      </p:sp>
      <p:cxnSp>
        <p:nvCxnSpPr>
          <p:cNvPr id="9" name="Suora nuoliyhdysviiva 8"/>
          <p:cNvCxnSpPr>
            <a:stCxn id="7" idx="1"/>
          </p:cNvCxnSpPr>
          <p:nvPr/>
        </p:nvCxnSpPr>
        <p:spPr>
          <a:xfrm flipH="1">
            <a:off x="9619989" y="3626069"/>
            <a:ext cx="443630" cy="156791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34160"/>
            <a:ext cx="10515600" cy="1325563"/>
          </a:xfrm>
        </p:spPr>
        <p:txBody>
          <a:bodyPr/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Mentimeter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259723"/>
            <a:ext cx="5181600" cy="391724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Web-based program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Live polls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Quizzes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Word clouds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Questions and answers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https://www.mentimeter.com/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172200" y="2259723"/>
            <a:ext cx="5181600" cy="3917239"/>
          </a:xfrm>
        </p:spPr>
        <p:txBody>
          <a:bodyPr/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Educator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creates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account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content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Learner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access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content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through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https://www.menti.com/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Educator provides code </a:t>
            </a:r>
          </a:p>
        </p:txBody>
      </p:sp>
    </p:spTree>
    <p:extLst>
      <p:ext uri="{BB962C8B-B14F-4D97-AF65-F5344CB8AC3E}">
        <p14:creationId xmlns:p14="http://schemas.microsoft.com/office/powerpoint/2010/main" val="376666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838199" y="850078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Post-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course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assignment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isällön paikkamerkki 8"/>
          <p:cNvSpPr>
            <a:spLocks noGrp="1"/>
          </p:cNvSpPr>
          <p:nvPr>
            <p:ph sz="half" idx="1"/>
          </p:nvPr>
        </p:nvSpPr>
        <p:spPr>
          <a:xfrm>
            <a:off x="838200" y="2175641"/>
            <a:ext cx="2798379" cy="4019168"/>
          </a:xfrm>
        </p:spPr>
        <p:txBody>
          <a:bodyPr/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Complete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assessment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quiz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Link will be sent to you by email</a:t>
            </a:r>
          </a:p>
        </p:txBody>
      </p:sp>
      <p:sp>
        <p:nvSpPr>
          <p:cNvPr id="11" name="Sisällön paikkamerkki 8"/>
          <p:cNvSpPr txBox="1">
            <a:spLocks/>
          </p:cNvSpPr>
          <p:nvPr/>
        </p:nvSpPr>
        <p:spPr>
          <a:xfrm>
            <a:off x="4076924" y="2171753"/>
            <a:ext cx="3361601" cy="4019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Create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Mentimeter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account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Create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quizz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poll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learners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Use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images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text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isällön paikkamerkki 8"/>
          <p:cNvSpPr txBox="1">
            <a:spLocks/>
          </p:cNvSpPr>
          <p:nvPr/>
        </p:nvSpPr>
        <p:spPr>
          <a:xfrm>
            <a:off x="7878870" y="2171753"/>
            <a:ext cx="3474930" cy="4019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Review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Curriculum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Evolving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p. 21 </a:t>
            </a:r>
          </a:p>
          <a:p>
            <a:pPr lvl="1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Example of how to design a curriculum for basic skills</a:t>
            </a:r>
          </a:p>
          <a:p>
            <a:pPr lvl="1"/>
            <a:r>
              <a:rPr lang="fi-FI">
                <a:solidFill>
                  <a:schemeClr val="accent1">
                    <a:lumMod val="75000"/>
                  </a:schemeClr>
                </a:solidFill>
              </a:rPr>
              <a:t>Link will be sent to you by email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1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DCCE326C55B4FB5BBAFADB961781B" ma:contentTypeVersion="13" ma:contentTypeDescription="Create a new document." ma:contentTypeScope="" ma:versionID="a0eda110571ca418f0c5f478fbbc3006">
  <xsd:schema xmlns:xsd="http://www.w3.org/2001/XMLSchema" xmlns:xs="http://www.w3.org/2001/XMLSchema" xmlns:p="http://schemas.microsoft.com/office/2006/metadata/properties" xmlns:ns2="60267b3c-f8f9-4f1c-8071-6fd4c4a5918d" xmlns:ns3="b9745bfb-b8e4-4556-817c-a1328febeec6" targetNamespace="http://schemas.microsoft.com/office/2006/metadata/properties" ma:root="true" ma:fieldsID="d23446a5b3af1bdd96ae6c0c71e5282c" ns2:_="" ns3:_="">
    <xsd:import namespace="60267b3c-f8f9-4f1c-8071-6fd4c4a5918d"/>
    <xsd:import namespace="b9745bfb-b8e4-4556-817c-a1328febee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67b3c-f8f9-4f1c-8071-6fd4c4a59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45bfb-b8e4-4556-817c-a1328febee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E86884-3EA1-49BD-ACF0-DF4359FCC9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FAACD9-91AF-406C-B7F4-C27D18D87B5A}">
  <ds:schemaRefs>
    <ds:schemaRef ds:uri="835ed064-3fd3-4060-9506-ff99f320bc65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6069a199-7bcc-4419-badd-dd730f62d267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C53F1E-9AA0-4567-8090-2F2327388C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449</Words>
  <Application>Microsoft Office PowerPoint</Application>
  <PresentationFormat>Widescreen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Selecting digital resources</vt:lpstr>
      <vt:lpstr>e-Pool</vt:lpstr>
      <vt:lpstr>TOOL: Padlet</vt:lpstr>
      <vt:lpstr>Practice: Post in Padlet</vt:lpstr>
      <vt:lpstr>Mentimeter</vt:lpstr>
      <vt:lpstr>Post-course assignment</vt:lpstr>
      <vt:lpstr>Instruction: Add images in Mentimeter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 Andragog</dc:creator>
  <cp:lastModifiedBy>Bróna Conroy</cp:lastModifiedBy>
  <cp:revision>64</cp:revision>
  <dcterms:created xsi:type="dcterms:W3CDTF">2022-01-13T11:11:30Z</dcterms:created>
  <dcterms:modified xsi:type="dcterms:W3CDTF">2022-09-21T09:26:05Z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0x010100D3EDCCE326C55B4FB5BBAFADB961781B</vt:lpwstr>
  </property>
</Properties>
</file>