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93" r:id="rId5"/>
    <p:sldId id="294" r:id="rId6"/>
    <p:sldId id="260" r:id="rId7"/>
    <p:sldId id="296" r:id="rId8"/>
    <p:sldId id="276" r:id="rId9"/>
    <p:sldId id="302" r:id="rId10"/>
    <p:sldId id="312" r:id="rId11"/>
    <p:sldId id="303" r:id="rId12"/>
    <p:sldId id="304" r:id="rId13"/>
    <p:sldId id="305" r:id="rId14"/>
    <p:sldId id="306" r:id="rId15"/>
    <p:sldId id="307" r:id="rId16"/>
    <p:sldId id="310" r:id="rId17"/>
    <p:sldId id="308" r:id="rId18"/>
    <p:sldId id="311" r:id="rId19"/>
    <p:sldId id="313" r:id="rId20"/>
    <p:sldId id="309" r:id="rId21"/>
    <p:sldId id="314" r:id="rId22"/>
    <p:sldId id="315" r:id="rId23"/>
    <p:sldId id="316" r:id="rId24"/>
    <p:sldId id="317" r:id="rId25"/>
    <p:sldId id="318" r:id="rId26"/>
    <p:sldId id="319" r:id="rId27"/>
    <p:sldId id="290" r:id="rId28"/>
    <p:sldId id="321" r:id="rId29"/>
    <p:sldId id="320" r:id="rId30"/>
    <p:sldId id="322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C2092-6452-4737-8D0F-362CFE2E8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9A951-6400-495C-8FA7-263D7E407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D3DD8-9270-4C5F-9985-6BF69F04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E4FAC-180F-4B05-A996-EC45FC87B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64986-2750-4116-9823-F307F26F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739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1F76-1DB5-41D4-B636-DCA07CB6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732BF-AB2B-4E55-B65E-3D1C7850A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E03A5-AF97-4A96-8E60-36170E6F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FAE32-FD5C-4B94-BB85-706ECC63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CDDFA-E313-4C6C-BCDD-9EFAD7E2A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255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F7176-8983-4606-B7FD-CF7C32ABD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E154D-DBA7-47B2-9679-523B7384A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C8CEE-E93C-4779-84F5-8262401FC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EC00D-BF5D-47C9-B2EF-04ED110D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F0998-8EBC-4BFF-8439-F69B53CA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355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D224-83B9-4893-B871-B88F5574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0846E-1CB8-4A14-8893-671C1D372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ABDCC-1C2B-4B27-BA32-F5B47987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76F50-0BD3-4430-9E7B-C5107DAA6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35E18-659A-4323-89DA-D92A1835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626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4827F-6533-477C-AC0F-159819D9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181F7-93B3-442B-8B5D-709F35D61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39EF7-1132-4541-8EC9-ABAEC24F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EF635-ADEB-49BC-8956-C14EBFF4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12445-30DE-4827-AE0B-328615AE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202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5000-4D18-462C-87B2-84C9F771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2BB18-EB13-4605-A52D-0F2C1DC80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853C4-40AF-44B3-92AB-5E7A8FEBF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24FBF-8FE4-4EF5-AD57-208048DC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7C328-598B-4910-ABD0-6076FC97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1A7C2-FCB9-4F2D-B861-B788A616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370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6F2E-0467-484D-A00C-D52D5007C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9C630-9D7F-4178-A9D7-D8C86DCA7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6C126-F83F-4000-AFA8-37D4BE42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C25B5-5E92-467B-81ED-C7F5F9901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5E53AE-5449-48F7-8067-6C96F66CC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2605F4-924C-4386-9E5D-1E6259FB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E91112-0ABE-4FC1-8643-AD4B3B75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DBBD6F-2817-4F54-AE24-C92F73A0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80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8EC7-D870-4896-AFF3-586AFB0C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56AB3-4E9B-46C9-97FD-07BC0BDC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1095F-8DA8-493F-8AA0-6C4ADFF8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0427F-D59D-4028-B168-69C0B04A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391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7037E1-75D8-458D-9FF5-BE5818C9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09FCF-C2F1-4E42-B802-A89B9AA5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BF5C9-ED5D-454C-9FF9-07DB3D01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682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1FE1B-0BE2-4C22-A903-82E41101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C671D-70CA-4853-AE5C-003220F2D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E1AAA-D534-483B-AD47-6866825C8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8CF57-6DA9-4BD1-ABDE-411CD394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05B7B-A3CE-4FC4-A250-4E261AA45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0F57A-286E-417F-B7CA-4D33E90D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493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7370-D395-4E3E-93F5-E3C6C3DC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A4AE1-E16A-4CD0-B74F-178A6138B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327E7-04ED-49C7-891E-25D3888C2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CF3BA-E13D-4231-A287-205FCD330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02BC6-C73F-4EC2-A8AF-DA9E83DE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F9089-F8BF-46BB-BA3B-52F2B704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510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CDAB43-7DD5-40AF-B67A-D8FDE016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C6526-8E7E-4D70-860C-FFFF0DA1D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0F491-B1D9-435D-8675-602020408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7F272-7425-4E99-9D2E-A885356CF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B7EB8-519C-4428-842E-53FCF33B1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65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2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ites.google.com/view/e-pool/recommended-tools?authuser=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thought.com/technology/the-padagogy-whee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thought.com/technology/the-padagogy-wheel" TargetMode="External"/><Relationship Id="rId2" Type="http://schemas.openxmlformats.org/officeDocument/2006/relationships/hyperlink" Target="http://hippasus.com/rrpweblog/archives/2015/10/SAMR_ABriefIntro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tes.google.com/view/e-pool/home" TargetMode="External"/><Relationship Id="rId4" Type="http://schemas.openxmlformats.org/officeDocument/2006/relationships/hyperlink" Target="https://joint-research-centre.ec.europa.eu/digcompedu_e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hippasus.com/rrpweblog/archives/2015/10/SAMR_ABriefIntro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AC13-6B28-4388-98F3-448FB7ECA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962" y="7323958"/>
            <a:ext cx="7772400" cy="1463040"/>
          </a:xfrm>
        </p:spPr>
        <p:txBody>
          <a:bodyPr/>
          <a:lstStyle/>
          <a:p>
            <a:endParaRPr lang="hr-HR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EB14AA-8B07-4010-BA6F-0590134CCD2B}"/>
              </a:ext>
            </a:extLst>
          </p:cNvPr>
          <p:cNvSpPr txBox="1"/>
          <p:nvPr/>
        </p:nvSpPr>
        <p:spPr>
          <a:xfrm>
            <a:off x="1140256" y="2721114"/>
            <a:ext cx="111702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Module 2 </a:t>
            </a:r>
            <a:r>
              <a:rPr lang="hr-HR" sz="4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– </a:t>
            </a:r>
            <a:r>
              <a:rPr lang="sv-SE" sz="4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Teaching</a:t>
            </a:r>
            <a:r>
              <a:rPr lang="sv-SE" sz="4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and </a:t>
            </a:r>
            <a:r>
              <a:rPr lang="sv-SE" sz="4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learning</a:t>
            </a:r>
            <a:r>
              <a:rPr lang="sv-SE" sz="4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digital </a:t>
            </a:r>
            <a:r>
              <a:rPr lang="sv-SE" sz="4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resources</a:t>
            </a:r>
            <a:endParaRPr lang="hr-HR" sz="4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logo for the CC BY-NC license">
            <a:extLst>
              <a:ext uri="{FF2B5EF4-FFF2-40B4-BE49-F238E27FC236}">
                <a16:creationId xmlns:a16="http://schemas.microsoft.com/office/drawing/2014/main" id="{7021E189-73D6-455E-BF98-6D526C068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72" y="248992"/>
            <a:ext cx="2378341" cy="83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ABC85A-9237-41A6-B4AF-47307B07ACCB}"/>
              </a:ext>
            </a:extLst>
          </p:cNvPr>
          <p:cNvSpPr txBox="1"/>
          <p:nvPr/>
        </p:nvSpPr>
        <p:spPr>
          <a:xfrm>
            <a:off x="6035113" y="280480"/>
            <a:ext cx="2124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/>
              <a:t>This work is licensed under a </a:t>
            </a:r>
            <a:r>
              <a:rPr lang="en-IE" sz="11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 Attribution-</a:t>
            </a:r>
            <a:r>
              <a:rPr lang="en-IE" sz="11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IE" sz="11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2.0 Generic (CC BY-NC 2.0) International License</a:t>
            </a:r>
            <a:endParaRPr lang="en-IE" sz="1100" b="1" dirty="0"/>
          </a:p>
        </p:txBody>
      </p:sp>
    </p:spTree>
    <p:extLst>
      <p:ext uri="{BB962C8B-B14F-4D97-AF65-F5344CB8AC3E}">
        <p14:creationId xmlns:p14="http://schemas.microsoft.com/office/powerpoint/2010/main" val="3600270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6D3E80-90D3-4455-A7FF-CF3202B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9201"/>
            <a:ext cx="10515600" cy="960582"/>
          </a:xfrm>
        </p:spPr>
        <p:txBody>
          <a:bodyPr>
            <a:normAutofit fontScale="90000"/>
          </a:bodyPr>
          <a:lstStyle/>
          <a:p>
            <a:r>
              <a:rPr lang="sv-SE" dirty="0"/>
              <a:t>			</a:t>
            </a:r>
            <a:br>
              <a:rPr lang="sv-SE" dirty="0"/>
            </a:br>
            <a:r>
              <a:rPr lang="sv-SE" sz="4900" b="1" dirty="0">
                <a:solidFill>
                  <a:schemeClr val="accent1">
                    <a:lumMod val="75000"/>
                  </a:schemeClr>
                </a:solidFill>
              </a:rPr>
              <a:t>SAMR </a:t>
            </a:r>
            <a:r>
              <a:rPr lang="sv-SE" sz="49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br>
              <a:rPr lang="sv-SE" dirty="0"/>
            </a:b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F301F-B3B5-415A-A811-81DCF292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sv-SE" sz="3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ugmentation 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Technology acts as a direct substitute, </a:t>
            </a:r>
            <a:r>
              <a:rPr lang="en-GB" i="1" u="sng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 functional improvement</a:t>
            </a:r>
            <a:endParaRPr lang="sv-SE" i="1" u="sng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2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6D3E80-90D3-4455-A7FF-CF3202B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9201"/>
            <a:ext cx="10515600" cy="960582"/>
          </a:xfrm>
        </p:spPr>
        <p:txBody>
          <a:bodyPr>
            <a:normAutofit fontScale="90000"/>
          </a:bodyPr>
          <a:lstStyle/>
          <a:p>
            <a:r>
              <a:rPr lang="sv-SE" dirty="0"/>
              <a:t>			</a:t>
            </a:r>
            <a:br>
              <a:rPr lang="sv-SE" dirty="0"/>
            </a:br>
            <a:r>
              <a:rPr lang="sv-SE" sz="4900" b="1" dirty="0">
                <a:solidFill>
                  <a:schemeClr val="accent1">
                    <a:lumMod val="75000"/>
                  </a:schemeClr>
                </a:solidFill>
              </a:rPr>
              <a:t>SAMR </a:t>
            </a:r>
            <a:r>
              <a:rPr lang="sv-SE" sz="49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br>
              <a:rPr lang="sv-SE" dirty="0"/>
            </a:b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F301F-B3B5-415A-A811-81DCF292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sv-SE" sz="3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ugmentation 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Technology acts as a direct substitute, with functional improvement</a:t>
            </a:r>
            <a:endParaRPr lang="sv-SE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Examples:</a:t>
            </a:r>
          </a:p>
          <a:p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You (or your students) include a link in your presentation.</a:t>
            </a:r>
            <a:endParaRPr lang="sv-SE" sz="1800" i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You (or your students) support your presentation with a video clip</a:t>
            </a:r>
            <a:endParaRPr lang="sv-SE" sz="1800" i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9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6D3E80-90D3-4455-A7FF-CF3202B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9201"/>
            <a:ext cx="10515600" cy="960582"/>
          </a:xfrm>
        </p:spPr>
        <p:txBody>
          <a:bodyPr>
            <a:normAutofit fontScale="90000"/>
          </a:bodyPr>
          <a:lstStyle/>
          <a:p>
            <a:r>
              <a:rPr lang="sv-SE" dirty="0"/>
              <a:t>			</a:t>
            </a:r>
            <a:br>
              <a:rPr lang="sv-SE" dirty="0"/>
            </a:br>
            <a:r>
              <a:rPr lang="sv-SE" sz="4900" b="1" dirty="0">
                <a:solidFill>
                  <a:schemeClr val="accent1">
                    <a:lumMod val="75000"/>
                  </a:schemeClr>
                </a:solidFill>
              </a:rPr>
              <a:t>SAMR </a:t>
            </a:r>
            <a:r>
              <a:rPr lang="sv-SE" sz="49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br>
              <a:rPr lang="sv-SE" dirty="0"/>
            </a:b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F301F-B3B5-415A-A811-81DCF292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</a:t>
            </a:r>
            <a:r>
              <a:rPr lang="sv-SE" sz="3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odification</a:t>
            </a:r>
            <a:r>
              <a:rPr lang="sv-SE" sz="3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Technology allows for significant task redesign</a:t>
            </a:r>
            <a:endParaRPr lang="sv-SE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2571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6D3E80-90D3-4455-A7FF-CF3202B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9201"/>
            <a:ext cx="10515600" cy="960582"/>
          </a:xfrm>
        </p:spPr>
        <p:txBody>
          <a:bodyPr>
            <a:normAutofit fontScale="90000"/>
          </a:bodyPr>
          <a:lstStyle/>
          <a:p>
            <a:r>
              <a:rPr lang="sv-SE" dirty="0"/>
              <a:t>			</a:t>
            </a:r>
            <a:br>
              <a:rPr lang="sv-SE" dirty="0"/>
            </a:br>
            <a:r>
              <a:rPr lang="sv-SE" sz="4900" b="1" dirty="0">
                <a:solidFill>
                  <a:schemeClr val="accent1">
                    <a:lumMod val="75000"/>
                  </a:schemeClr>
                </a:solidFill>
              </a:rPr>
              <a:t>SAMR </a:t>
            </a:r>
            <a:r>
              <a:rPr lang="sv-SE" sz="49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br>
              <a:rPr lang="sv-SE" dirty="0"/>
            </a:b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F301F-B3B5-415A-A811-81DCF292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</a:t>
            </a:r>
            <a:r>
              <a:rPr lang="sv-SE" sz="3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odification</a:t>
            </a:r>
            <a:r>
              <a:rPr lang="sv-SE" sz="3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Technology allows for significant task redesign</a:t>
            </a:r>
            <a:endParaRPr lang="sv-SE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800" i="1" dirty="0" err="1">
                <a:solidFill>
                  <a:schemeClr val="accent1">
                    <a:lumMod val="75000"/>
                  </a:schemeClr>
                </a:solidFill>
              </a:rPr>
              <a:t>Example</a:t>
            </a:r>
            <a:r>
              <a:rPr lang="sv-SE" sz="1800" i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Your s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tudents use an LMS to cooperate and create a group response. They receive feedback from other learners in the group thanks to a discussion forum.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4137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6D3E80-90D3-4455-A7FF-CF3202B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9201"/>
            <a:ext cx="10515600" cy="960582"/>
          </a:xfrm>
        </p:spPr>
        <p:txBody>
          <a:bodyPr>
            <a:normAutofit fontScale="90000"/>
          </a:bodyPr>
          <a:lstStyle/>
          <a:p>
            <a:r>
              <a:rPr lang="sv-SE" dirty="0"/>
              <a:t>			</a:t>
            </a:r>
            <a:br>
              <a:rPr lang="sv-SE" dirty="0"/>
            </a:br>
            <a:r>
              <a:rPr lang="sv-SE" sz="4900" b="1" dirty="0">
                <a:solidFill>
                  <a:schemeClr val="accent1">
                    <a:lumMod val="75000"/>
                  </a:schemeClr>
                </a:solidFill>
              </a:rPr>
              <a:t>SAMR </a:t>
            </a:r>
            <a:r>
              <a:rPr lang="sv-SE" sz="49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br>
              <a:rPr lang="sv-SE" dirty="0"/>
            </a:b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F301F-B3B5-415A-A811-81DCF292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</a:t>
            </a:r>
            <a:r>
              <a:rPr lang="sv-SE" sz="3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edifinition</a:t>
            </a:r>
            <a:r>
              <a:rPr lang="sv-SE" sz="3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Technology allows for the creation of new tasks, previously inconceivable</a:t>
            </a:r>
          </a:p>
          <a:p>
            <a:pPr marL="0" indent="0">
              <a:buNone/>
            </a:pPr>
            <a:endParaRPr lang="sv-SE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1347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6D3E80-90D3-4455-A7FF-CF3202B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9201"/>
            <a:ext cx="10515600" cy="960582"/>
          </a:xfrm>
        </p:spPr>
        <p:txBody>
          <a:bodyPr>
            <a:normAutofit fontScale="90000"/>
          </a:bodyPr>
          <a:lstStyle/>
          <a:p>
            <a:r>
              <a:rPr lang="sv-SE" dirty="0"/>
              <a:t>			</a:t>
            </a:r>
            <a:br>
              <a:rPr lang="sv-SE" dirty="0"/>
            </a:br>
            <a:r>
              <a:rPr lang="sv-SE" sz="4900" b="1" dirty="0">
                <a:solidFill>
                  <a:schemeClr val="accent1">
                    <a:lumMod val="75000"/>
                  </a:schemeClr>
                </a:solidFill>
              </a:rPr>
              <a:t>SAMR </a:t>
            </a:r>
            <a:r>
              <a:rPr lang="sv-SE" sz="49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br>
              <a:rPr lang="sv-SE" dirty="0"/>
            </a:b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F301F-B3B5-415A-A811-81DCF292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</a:t>
            </a:r>
            <a:r>
              <a:rPr lang="sv-SE" sz="3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edifinition</a:t>
            </a:r>
            <a:r>
              <a:rPr lang="sv-SE" sz="3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Technology allows for the creation of new tasks, previously inconceivable</a:t>
            </a:r>
          </a:p>
          <a:p>
            <a:pPr marL="0" indent="0">
              <a:buNone/>
            </a:pPr>
            <a:r>
              <a:rPr lang="en-GB" sz="18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Example: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Your 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tudents could use technology to network with students in another part of the country or with students in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other countries</a:t>
            </a:r>
          </a:p>
          <a:p>
            <a:pPr marL="0" indent="0">
              <a:buNone/>
            </a:pPr>
            <a:endParaRPr lang="sv-SE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592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6D3E80-90D3-4455-A7FF-CF3202B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9201"/>
            <a:ext cx="10515600" cy="960582"/>
          </a:xfrm>
        </p:spPr>
        <p:txBody>
          <a:bodyPr>
            <a:normAutofit fontScale="90000"/>
          </a:bodyPr>
          <a:lstStyle/>
          <a:p>
            <a:r>
              <a:rPr lang="sv-SE" dirty="0"/>
              <a:t>			</a:t>
            </a:r>
            <a:br>
              <a:rPr lang="sv-SE" dirty="0"/>
            </a:br>
            <a:r>
              <a:rPr lang="sv-SE" sz="4900" b="1" dirty="0" err="1">
                <a:solidFill>
                  <a:schemeClr val="accent1">
                    <a:lumMod val="75000"/>
                  </a:schemeClr>
                </a:solidFill>
              </a:rPr>
              <a:t>Discussion</a:t>
            </a:r>
            <a:br>
              <a:rPr lang="sv-SE" dirty="0"/>
            </a:b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F301F-B3B5-415A-A811-81DCF292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ive an example of teaching situations and digital media that can be used for substitution, augmentation, modification or redefinition.</a:t>
            </a:r>
          </a:p>
          <a:p>
            <a:pPr marL="0" indent="0">
              <a:buNone/>
            </a:pPr>
            <a:endParaRPr lang="en-GB" sz="32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3889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03A173-3D63-4E3B-8C1F-3FADCE3D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solidFill>
                  <a:schemeClr val="accent1">
                    <a:lumMod val="75000"/>
                  </a:schemeClr>
                </a:solidFill>
              </a:rPr>
              <a:t>Padlet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C1EB2C-F7FB-469A-BBC2-2B7CC2CBD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160" y="1690688"/>
            <a:ext cx="7279639" cy="4486275"/>
          </a:xfrm>
        </p:spPr>
        <p:txBody>
          <a:bodyPr/>
          <a:lstStyle/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Padlet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is a collaborative</a:t>
            </a:r>
            <a:r>
              <a:rPr lang="en-US" sz="20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 web platform where 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sers can upload, organize, and share content to an online notice board.</a:t>
            </a: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Discussion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Do you use Padlet in your teaching?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What can your students learn if you use Padlet?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Is it an example of s</a:t>
            </a:r>
            <a:r>
              <a:rPr lang="sv-SE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ubstitution, augmentation, modification or redefinition?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451FDAA-89C8-4CAE-83AE-07F31671B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0" y="1727216"/>
            <a:ext cx="3842107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14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81ABB56-3704-43B1-A2C9-0353A6F2C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9" y="1738312"/>
            <a:ext cx="3942480" cy="3429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603A173-3D63-4E3B-8C1F-3FADCE3D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solidFill>
                  <a:schemeClr val="accent1">
                    <a:lumMod val="75000"/>
                  </a:schemeClr>
                </a:solidFill>
              </a:rPr>
              <a:t>Mentimeter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C1EB2C-F7FB-469A-BBC2-2B7CC2CBD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160" y="1690688"/>
            <a:ext cx="7279639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Mentimeter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is a we</a:t>
            </a:r>
            <a:r>
              <a:rPr lang="en-US" sz="20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b-based tool which enables creation of live polls, quizzes, word clouds, questions and answers.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Discussion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Do you use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Mentimeter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in your teaching?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What can your students learn if you use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Mentimeter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Is it an example of s</a:t>
            </a:r>
            <a:r>
              <a:rPr lang="sv-SE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ubstitution, augmentation, modification or redefinition?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70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03A173-3D63-4E3B-8C1F-3FADCE3D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solidFill>
                  <a:schemeClr val="accent1">
                    <a:lumMod val="75000"/>
                  </a:schemeClr>
                </a:solidFill>
              </a:rPr>
              <a:t>e-Pool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C1EB2C-F7FB-469A-BBC2-2B7CC2CBD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160" y="1690688"/>
            <a:ext cx="7279639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Go to </a:t>
            </a:r>
            <a:r>
              <a:rPr lang="en-US" sz="2000" dirty="0">
                <a:solidFill>
                  <a:srgbClr val="954F72"/>
                </a:solidFill>
              </a:rPr>
              <a:t>“</a:t>
            </a:r>
            <a:r>
              <a:rPr lang="en-US" sz="2000" dirty="0">
                <a:solidFill>
                  <a:srgbClr val="954F72"/>
                </a:solidFill>
                <a:hlinkClick r:id="rId2"/>
              </a:rPr>
              <a:t>Recommended tools</a:t>
            </a:r>
            <a:r>
              <a:rPr lang="en-US" sz="2000" dirty="0">
                <a:solidFill>
                  <a:srgbClr val="954F72"/>
                </a:solidFill>
              </a:rPr>
              <a:t>”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in e-Pool.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Select one tool that you have used or want to use.</a:t>
            </a: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Read the description of the tool and try to answer these questions: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Have you used the tool in your teaching?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What do you think your students can learn if you use the tool?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Is it an example of s</a:t>
            </a:r>
            <a:r>
              <a:rPr lang="sv-SE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ubstitution, augmentation, modification or redefinition?</a:t>
            </a:r>
          </a:p>
          <a:p>
            <a:pPr marL="0" indent="0"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432F0F2-044F-491E-A536-84F946EE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2997"/>
            <a:ext cx="3537527" cy="284085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3E84FA2-A48A-4100-A49B-A96FF7C3C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889" y="5063058"/>
            <a:ext cx="8654475" cy="116563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6E35632-BE89-47F2-A569-7578CAE71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32" y="1879592"/>
            <a:ext cx="3351096" cy="83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1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ABC67A-5EA1-48E6-9C4F-1E6E5BF74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66" y="1303130"/>
            <a:ext cx="7967134" cy="5503882"/>
          </a:xfr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3C1BFB0-4B9D-4DAF-916A-6983FFC30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67" y="5281270"/>
            <a:ext cx="2093315" cy="79977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59C7690-6FC8-4A01-8DDC-0191424FF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586" y="4780246"/>
            <a:ext cx="2187047" cy="16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2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6D3E80-90D3-4455-A7FF-CF3202B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9201"/>
            <a:ext cx="10515600" cy="960582"/>
          </a:xfrm>
        </p:spPr>
        <p:txBody>
          <a:bodyPr>
            <a:normAutofit fontScale="90000"/>
          </a:bodyPr>
          <a:lstStyle/>
          <a:p>
            <a:r>
              <a:rPr lang="sv-SE" dirty="0"/>
              <a:t>			</a:t>
            </a:r>
            <a:br>
              <a:rPr lang="sv-SE" dirty="0"/>
            </a:br>
            <a:r>
              <a:rPr lang="sv-SE" sz="4900" b="1" dirty="0" err="1">
                <a:solidFill>
                  <a:schemeClr val="accent1">
                    <a:lumMod val="75000"/>
                  </a:schemeClr>
                </a:solidFill>
              </a:rPr>
              <a:t>Bloom</a:t>
            </a:r>
            <a:r>
              <a:rPr lang="sv-SE" sz="4900" b="1" i="0" dirty="0" err="1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’s</a:t>
            </a:r>
            <a:r>
              <a:rPr lang="sv-SE" sz="4900" b="1" i="0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sv-SE" sz="4900" b="1" i="0" dirty="0" err="1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Taxonomy</a:t>
            </a:r>
            <a:r>
              <a:rPr lang="sv-SE" sz="4900" b="1" i="0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 (</a:t>
            </a:r>
            <a:r>
              <a:rPr lang="sv-SE" sz="4900" b="1" i="0" dirty="0" err="1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revised</a:t>
            </a:r>
            <a:r>
              <a:rPr lang="sv-SE" sz="4900" b="1" i="0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)</a:t>
            </a:r>
            <a:br>
              <a:rPr lang="sv-SE" dirty="0"/>
            </a:b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F301F-B3B5-415A-A811-81DCF292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9696529-963F-4D43-8A9B-7294DB71A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79" y="2162909"/>
            <a:ext cx="9921701" cy="468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63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6D3E80-90D3-4455-A7FF-CF3202B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9201"/>
            <a:ext cx="10515600" cy="960582"/>
          </a:xfrm>
        </p:spPr>
        <p:txBody>
          <a:bodyPr>
            <a:normAutofit fontScale="90000"/>
          </a:bodyPr>
          <a:lstStyle/>
          <a:p>
            <a:r>
              <a:rPr lang="sv-SE" dirty="0"/>
              <a:t>			</a:t>
            </a:r>
            <a:br>
              <a:rPr lang="sv-SE" dirty="0"/>
            </a:br>
            <a:r>
              <a:rPr lang="sv-SE" sz="4900" b="1" dirty="0" err="1">
                <a:solidFill>
                  <a:schemeClr val="accent1">
                    <a:lumMod val="75000"/>
                  </a:schemeClr>
                </a:solidFill>
              </a:rPr>
              <a:t>Bloom</a:t>
            </a:r>
            <a:r>
              <a:rPr lang="sv-SE" sz="4900" b="1" i="0" dirty="0" err="1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’s</a:t>
            </a:r>
            <a:r>
              <a:rPr lang="sv-SE" sz="4900" b="1" i="0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sv-SE" sz="4900" b="1" i="0" dirty="0" err="1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Taxonomy</a:t>
            </a:r>
            <a:r>
              <a:rPr lang="sv-SE" sz="4900" b="1" i="0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 (</a:t>
            </a:r>
            <a:r>
              <a:rPr lang="sv-SE" sz="4900" b="1" i="0" dirty="0" err="1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revised</a:t>
            </a:r>
            <a:r>
              <a:rPr lang="sv-SE" sz="4900" b="1" i="0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)</a:t>
            </a:r>
            <a:br>
              <a:rPr lang="sv-SE" dirty="0"/>
            </a:b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F301F-B3B5-415A-A811-81DCF2928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34600" cy="32653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sv-SE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sv-SE" sz="3600" dirty="0" err="1">
                <a:solidFill>
                  <a:schemeClr val="accent1">
                    <a:lumMod val="75000"/>
                  </a:schemeClr>
                </a:solidFill>
              </a:rPr>
              <a:t>classification</a:t>
            </a:r>
            <a:r>
              <a:rPr lang="sv-SE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36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sv-SE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3600" dirty="0" err="1">
                <a:solidFill>
                  <a:schemeClr val="accent1">
                    <a:lumMod val="75000"/>
                  </a:schemeClr>
                </a:solidFill>
              </a:rPr>
              <a:t>educational</a:t>
            </a:r>
            <a:r>
              <a:rPr lang="sv-SE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3600" dirty="0" err="1">
                <a:solidFill>
                  <a:schemeClr val="accent1">
                    <a:lumMod val="75000"/>
                  </a:schemeClr>
                </a:solidFill>
              </a:rPr>
              <a:t>learning</a:t>
            </a:r>
            <a:r>
              <a:rPr lang="sv-SE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3600" dirty="0" err="1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endParaRPr lang="sv-SE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sv-SE" sz="3600" dirty="0" err="1">
                <a:solidFill>
                  <a:schemeClr val="accent1">
                    <a:lumMod val="75000"/>
                  </a:schemeClr>
                </a:solidFill>
              </a:rPr>
              <a:t>hierarchy</a:t>
            </a:r>
            <a:r>
              <a:rPr lang="sv-SE" sz="3600" dirty="0">
                <a:solidFill>
                  <a:schemeClr val="accent1">
                    <a:lumMod val="75000"/>
                  </a:schemeClr>
                </a:solidFill>
              </a:rPr>
              <a:t> from </a:t>
            </a:r>
            <a:r>
              <a:rPr lang="sv-SE" sz="3600" dirty="0" err="1">
                <a:solidFill>
                  <a:schemeClr val="accent1">
                    <a:lumMod val="75000"/>
                  </a:schemeClr>
                </a:solidFill>
              </a:rPr>
              <a:t>concrete</a:t>
            </a:r>
            <a:r>
              <a:rPr lang="sv-SE" sz="3600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sv-SE" sz="3600" dirty="0" err="1">
                <a:solidFill>
                  <a:schemeClr val="accent1">
                    <a:lumMod val="75000"/>
                  </a:schemeClr>
                </a:solidFill>
              </a:rPr>
              <a:t>more</a:t>
            </a:r>
            <a:r>
              <a:rPr lang="sv-SE" sz="3600" dirty="0">
                <a:solidFill>
                  <a:schemeClr val="accent1">
                    <a:lumMod val="75000"/>
                  </a:schemeClr>
                </a:solidFill>
              </a:rPr>
              <a:t> abstract and </a:t>
            </a:r>
            <a:r>
              <a:rPr lang="sv-SE" sz="3600" dirty="0" err="1">
                <a:solidFill>
                  <a:schemeClr val="accent1">
                    <a:lumMod val="75000"/>
                  </a:schemeClr>
                </a:solidFill>
              </a:rPr>
              <a:t>complex</a:t>
            </a:r>
            <a:endParaRPr lang="sv-SE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</a:rPr>
              <a:t>Descriptive verbs have been created to align with levels of Bloom´s Taxonomy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models used for classification of educational learning objectives into levels of complexity and specificity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2627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6D3E80-90D3-4455-A7FF-CF3202B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010" y="200746"/>
            <a:ext cx="10515600" cy="960582"/>
          </a:xfrm>
        </p:spPr>
        <p:txBody>
          <a:bodyPr>
            <a:normAutofit fontScale="90000"/>
          </a:bodyPr>
          <a:lstStyle/>
          <a:p>
            <a:r>
              <a:rPr lang="sv-SE" dirty="0"/>
              <a:t>			</a:t>
            </a:r>
            <a:br>
              <a:rPr lang="sv-SE" dirty="0"/>
            </a:br>
            <a:r>
              <a:rPr lang="sv-SE" sz="4900" b="1" dirty="0" err="1">
                <a:solidFill>
                  <a:schemeClr val="accent1">
                    <a:lumMod val="75000"/>
                  </a:schemeClr>
                </a:solidFill>
              </a:rPr>
              <a:t>Bloom</a:t>
            </a:r>
            <a:r>
              <a:rPr lang="sv-SE" sz="4900" b="1" i="0" dirty="0" err="1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’s</a:t>
            </a:r>
            <a:r>
              <a:rPr lang="sv-SE" sz="4900" b="1" i="0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sv-SE" sz="4900" b="1" i="0" dirty="0" err="1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Taxonomy</a:t>
            </a:r>
            <a:r>
              <a:rPr lang="sv-SE" sz="4900" b="1" i="0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 (</a:t>
            </a:r>
            <a:r>
              <a:rPr lang="sv-SE" sz="4900" b="1" i="0" dirty="0" err="1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revised</a:t>
            </a:r>
            <a:r>
              <a:rPr lang="sv-SE" sz="4900" b="1" i="0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)</a:t>
            </a:r>
            <a:br>
              <a:rPr lang="sv-SE" dirty="0"/>
            </a:b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F301F-B3B5-415A-A811-81DCF292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701FFA8-E385-44B3-BE51-6616106B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794" y="1206483"/>
            <a:ext cx="6065299" cy="497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61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6D3E80-90D3-4455-A7FF-CF3202B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9201"/>
            <a:ext cx="10515600" cy="960582"/>
          </a:xfrm>
        </p:spPr>
        <p:txBody>
          <a:bodyPr>
            <a:normAutofit fontScale="90000"/>
          </a:bodyPr>
          <a:lstStyle/>
          <a:p>
            <a:r>
              <a:rPr lang="sv-SE" dirty="0"/>
              <a:t>			</a:t>
            </a:r>
            <a:br>
              <a:rPr lang="sv-SE" dirty="0"/>
            </a:br>
            <a:r>
              <a:rPr lang="sv-SE" sz="4900" b="1" i="0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 The </a:t>
            </a:r>
            <a:r>
              <a:rPr lang="sv-SE" sz="4900" b="1" i="0" dirty="0" err="1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Padagogy</a:t>
            </a:r>
            <a:r>
              <a:rPr lang="sv-SE" sz="4900" b="1" i="0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 Wheel</a:t>
            </a:r>
            <a:br>
              <a:rPr lang="sv-SE" dirty="0"/>
            </a:b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F301F-B3B5-415A-A811-81DCF292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an attempt to bring together SAMR model, Bloom´s taxonomy and other domains of pedagogical thinking with apps and digital tools – in one chart</a:t>
            </a:r>
          </a:p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</a:t>
            </a:r>
            <a:r>
              <a:rPr lang="en-US" sz="2200" b="0" i="0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elps you think about how to use mobile apps in your teaching</a:t>
            </a:r>
          </a:p>
          <a:p>
            <a:r>
              <a:rPr lang="en-US" sz="2200" b="0" i="0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the underlying principle: the pedagogy should determine the educational use of apps</a:t>
            </a:r>
          </a:p>
          <a:p>
            <a:endParaRPr lang="en-US" sz="2200" b="0" i="0" dirty="0">
              <a:solidFill>
                <a:schemeClr val="accent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Read more: Carrington, A. (2015). “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It’s Not About The Apps, It’s About The Pedagogy”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 Available at: 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https://www.teachthought.com/technology/the-padagogy-wheel</a:t>
            </a:r>
            <a:endParaRPr lang="sv-SE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1290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229C14-D928-46B7-91D2-40A7F045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The Padagogy Wheel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BF7259E-96DA-4A87-85F9-F9C1166564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9" y="1114492"/>
            <a:ext cx="3315865" cy="331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C2C14D4-13F6-4F5A-B4BE-B87B544B2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485" y="4674125"/>
            <a:ext cx="4705958" cy="1729816"/>
          </a:xfrm>
          <a:prstGeom prst="rect">
            <a:avLst/>
          </a:prstGeom>
        </p:spPr>
      </p:pic>
      <p:pic>
        <p:nvPicPr>
          <p:cNvPr id="3074" name="Picture 2" descr="Padagogy like Mechanical Gears">
            <a:extLst>
              <a:ext uri="{FF2B5EF4-FFF2-40B4-BE49-F238E27FC236}">
                <a16:creationId xmlns:a16="http://schemas.microsoft.com/office/drawing/2014/main" id="{7E4BBC05-DC0F-4B9C-8225-6F1E0DA8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70" y="1947892"/>
            <a:ext cx="3959877" cy="203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790BE72-CDB4-4A3E-B7B3-4079255E8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566" y="4747725"/>
            <a:ext cx="5621473" cy="2066341"/>
          </a:xfrm>
          <a:prstGeom prst="rect">
            <a:avLst/>
          </a:prstGeom>
        </p:spPr>
      </p:pic>
      <p:pic>
        <p:nvPicPr>
          <p:cNvPr id="7" name="Picture 2" descr="The Padagogy Wheel: It’s Not About The Apps, It’s About The Pedagogy">
            <a:extLst>
              <a:ext uri="{FF2B5EF4-FFF2-40B4-BE49-F238E27FC236}">
                <a16:creationId xmlns:a16="http://schemas.microsoft.com/office/drawing/2014/main" id="{A523DF39-0E76-4B52-A539-264D66514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403" y="2862256"/>
            <a:ext cx="3770937" cy="377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51EA434-7A51-434D-9600-CACAE6608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4320" y="2772425"/>
            <a:ext cx="1337308" cy="30948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4FA12EE-AFAE-45B8-A80F-FCE8B7953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4558" y="2981539"/>
            <a:ext cx="1003256" cy="23217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4CAD6A3A-3411-4664-9472-174DADD9C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658266" y="6427433"/>
            <a:ext cx="1312871" cy="303828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4591A1DF-0A28-451F-8948-EE565FD918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1823" y="6328292"/>
            <a:ext cx="1225194" cy="28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69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229C14-D928-46B7-91D2-40A7F045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569" y="-112659"/>
            <a:ext cx="10515600" cy="1325563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The Padagogy Wheel 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2C14D4-13F6-4F5A-B4BE-B87B544B2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485" y="4674125"/>
            <a:ext cx="4705958" cy="1729816"/>
          </a:xfrm>
          <a:prstGeom prst="rect">
            <a:avLst/>
          </a:prstGeom>
        </p:spPr>
      </p:pic>
      <p:pic>
        <p:nvPicPr>
          <p:cNvPr id="7" name="Picture 2" descr="The Padagogy Wheel: It’s Not About The Apps, It’s About The Pedagogy">
            <a:extLst>
              <a:ext uri="{FF2B5EF4-FFF2-40B4-BE49-F238E27FC236}">
                <a16:creationId xmlns:a16="http://schemas.microsoft.com/office/drawing/2014/main" id="{A523DF39-0E76-4B52-A539-264D66514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18" y="1141626"/>
            <a:ext cx="6769608" cy="568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51EA434-7A51-434D-9600-CACAE6608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320" y="2772425"/>
            <a:ext cx="1337308" cy="30948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4FA12EE-AFAE-45B8-A80F-FCE8B7953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4558" y="2981539"/>
            <a:ext cx="1003256" cy="23217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4CAD6A3A-3411-4664-9472-174DADD9C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58266" y="6427433"/>
            <a:ext cx="1312871" cy="303828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2A9F9D75-7BBA-405D-84B7-6250F72CC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852982" y="6328292"/>
            <a:ext cx="2169664" cy="502109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4591A1DF-0A28-451F-8948-EE565FD91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1823" y="6328292"/>
            <a:ext cx="1225194" cy="28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69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6D3E80-90D3-4455-A7FF-CF3202B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9201"/>
            <a:ext cx="10515600" cy="960582"/>
          </a:xfrm>
        </p:spPr>
        <p:txBody>
          <a:bodyPr>
            <a:normAutofit fontScale="90000"/>
          </a:bodyPr>
          <a:lstStyle/>
          <a:p>
            <a:r>
              <a:rPr lang="sv-SE" dirty="0"/>
              <a:t>			</a:t>
            </a:r>
            <a:br>
              <a:rPr lang="sv-SE" dirty="0"/>
            </a:br>
            <a:r>
              <a:rPr lang="sv-SE" sz="4900" b="1" i="0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 Post-course assignment</a:t>
            </a:r>
            <a:br>
              <a:rPr lang="sv-SE" dirty="0"/>
            </a:b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F301F-B3B5-415A-A811-81DCF292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>
              <a:lnSpc>
                <a:spcPct val="120000"/>
              </a:lnSpc>
              <a:spcAft>
                <a:spcPts val="1000"/>
              </a:spcAft>
              <a:tabLst>
                <a:tab pos="908050" algn="l"/>
              </a:tabLst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Formulate a learning objective and choose a digital tool that you want to try out. </a:t>
            </a:r>
          </a:p>
          <a:p>
            <a:pPr>
              <a:lnSpc>
                <a:spcPct val="120000"/>
              </a:lnSpc>
              <a:spcAft>
                <a:spcPts val="1000"/>
              </a:spcAft>
              <a:tabLst>
                <a:tab pos="908050" algn="l"/>
              </a:tabLst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the SAMR-model and Bloom’s Taxonomy</a:t>
            </a:r>
            <a:r>
              <a:rPr lang="sv-SE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valuate whether the digital tool adds any value to your teaching</a:t>
            </a:r>
            <a:endParaRPr lang="sv-SE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3873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6D3E80-90D3-4455-A7FF-CF3202B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9201"/>
            <a:ext cx="10515600" cy="960582"/>
          </a:xfrm>
        </p:spPr>
        <p:txBody>
          <a:bodyPr>
            <a:normAutofit fontScale="90000"/>
          </a:bodyPr>
          <a:lstStyle/>
          <a:p>
            <a:r>
              <a:rPr lang="sv-SE" dirty="0"/>
              <a:t>			</a:t>
            </a:r>
            <a:br>
              <a:rPr lang="sv-SE" dirty="0"/>
            </a:br>
            <a:r>
              <a:rPr lang="sv-SE" sz="4900" b="1" i="0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sv-SE" sz="49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Sources</a:t>
            </a:r>
            <a:br>
              <a:rPr lang="sv-SE" dirty="0"/>
            </a:b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F301F-B3B5-415A-A811-81DCF292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i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Puentedura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R. R. (2015): SAMR: A Brief Introduction. Available at: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http://hippasus.com/rrpweblog/archives/2015/10/SAMR_ABriefIntro.pdf 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Carrington, A. (2015). “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It’s Not About The Apps, It’s About The Pedagogy”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 Available at: 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https://www.teachthought.com/technology/the-padagogy-wheel</a:t>
            </a:r>
            <a:endParaRPr lang="sv-SE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i-FI" sz="2000" dirty="0" err="1">
                <a:solidFill>
                  <a:schemeClr val="accent1">
                    <a:lumMod val="75000"/>
                  </a:schemeClr>
                </a:solidFill>
              </a:rPr>
              <a:t>Redecker</a:t>
            </a:r>
            <a:r>
              <a:rPr lang="fi-FI" sz="2000" dirty="0">
                <a:solidFill>
                  <a:schemeClr val="accent1">
                    <a:lumMod val="75000"/>
                  </a:schemeClr>
                </a:solidFill>
              </a:rPr>
              <a:t>, C. 2017.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European Framework for the Digital Competence of Educators: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Digcompedu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Available at: 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https://joint-research-centre.ec.europa.eu/digcompedu_en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Accessed 21.02.2022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ABEDiLi.2022. e-Pool. Website.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Available at: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https://sites.google.com/view/e-pool/home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Accessed 21.02.2022. </a:t>
            </a:r>
            <a:endParaRPr lang="fi-FI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107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sikulmio 1">
            <a:extLst>
              <a:ext uri="{FF2B5EF4-FFF2-40B4-BE49-F238E27FC236}">
                <a16:creationId xmlns:a16="http://schemas.microsoft.com/office/drawing/2014/main" id="{2D4023FB-A89F-449D-8EC6-6A511D56FC49}"/>
              </a:ext>
            </a:extLst>
          </p:cNvPr>
          <p:cNvSpPr/>
          <p:nvPr/>
        </p:nvSpPr>
        <p:spPr>
          <a:xfrm>
            <a:off x="998010" y="2427891"/>
            <a:ext cx="1672681" cy="1412485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cs typeface="Calibri"/>
              </a:rPr>
              <a:t>AUDIO</a:t>
            </a:r>
            <a:endParaRPr lang="fi-FI" dirty="0"/>
          </a:p>
        </p:txBody>
      </p:sp>
      <p:sp>
        <p:nvSpPr>
          <p:cNvPr id="3" name="Kuusikulmio 2">
            <a:extLst>
              <a:ext uri="{FF2B5EF4-FFF2-40B4-BE49-F238E27FC236}">
                <a16:creationId xmlns:a16="http://schemas.microsoft.com/office/drawing/2014/main" id="{D295517E-B7D7-45B8-A07B-E0F4E078C045}"/>
              </a:ext>
            </a:extLst>
          </p:cNvPr>
          <p:cNvSpPr/>
          <p:nvPr/>
        </p:nvSpPr>
        <p:spPr>
          <a:xfrm>
            <a:off x="998010" y="4482930"/>
            <a:ext cx="1672681" cy="1412485"/>
          </a:xfrm>
          <a:prstGeom prst="hex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cs typeface="Calibri"/>
              </a:rPr>
              <a:t>LIVE</a:t>
            </a:r>
            <a:endParaRPr lang="fi-FI" dirty="0"/>
          </a:p>
        </p:txBody>
      </p:sp>
      <p:sp>
        <p:nvSpPr>
          <p:cNvPr id="4" name="Kuusikulmio 3">
            <a:extLst>
              <a:ext uri="{FF2B5EF4-FFF2-40B4-BE49-F238E27FC236}">
                <a16:creationId xmlns:a16="http://schemas.microsoft.com/office/drawing/2014/main" id="{09CA51A1-AAD6-4837-B365-1CA89B9641CA}"/>
              </a:ext>
            </a:extLst>
          </p:cNvPr>
          <p:cNvSpPr/>
          <p:nvPr/>
        </p:nvSpPr>
        <p:spPr>
          <a:xfrm>
            <a:off x="6363595" y="2427892"/>
            <a:ext cx="1672681" cy="1412485"/>
          </a:xfrm>
          <a:prstGeom prst="hexagon">
            <a:avLst/>
          </a:prstGeom>
          <a:solidFill>
            <a:srgbClr val="973FD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cs typeface="Calibri"/>
              </a:rPr>
              <a:t>REACTION</a:t>
            </a:r>
            <a:endParaRPr lang="fi-FI" dirty="0"/>
          </a:p>
        </p:txBody>
      </p:sp>
      <p:sp>
        <p:nvSpPr>
          <p:cNvPr id="5" name="Kuusikulmio 4">
            <a:extLst>
              <a:ext uri="{FF2B5EF4-FFF2-40B4-BE49-F238E27FC236}">
                <a16:creationId xmlns:a16="http://schemas.microsoft.com/office/drawing/2014/main" id="{010E200A-EC2F-4CAB-BA3B-EF1E6FC885D2}"/>
              </a:ext>
            </a:extLst>
          </p:cNvPr>
          <p:cNvSpPr/>
          <p:nvPr/>
        </p:nvSpPr>
        <p:spPr>
          <a:xfrm>
            <a:off x="6363595" y="4482930"/>
            <a:ext cx="1672681" cy="1412485"/>
          </a:xfrm>
          <a:prstGeom prst="hexagon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cs typeface="Calibri"/>
              </a:rPr>
              <a:t>WEBCAM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023344F-D5FA-4E5A-9142-FCD38683852C}"/>
              </a:ext>
            </a:extLst>
          </p:cNvPr>
          <p:cNvSpPr/>
          <p:nvPr/>
        </p:nvSpPr>
        <p:spPr>
          <a:xfrm>
            <a:off x="3008971" y="2427891"/>
            <a:ext cx="2378925" cy="1412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  <a:p>
            <a:pPr algn="ctr"/>
            <a:endParaRPr lang="fi-FI" dirty="0">
              <a:cs typeface="Calibri"/>
            </a:endParaRPr>
          </a:p>
          <a:p>
            <a:pPr algn="ctr"/>
            <a:r>
              <a:rPr lang="fi-FI" dirty="0">
                <a:cs typeface="Calibri"/>
              </a:rPr>
              <a:t>Mute yourself when not talking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745E1E30-B194-469C-A902-DF6B3166D7A9}"/>
              </a:ext>
            </a:extLst>
          </p:cNvPr>
          <p:cNvSpPr/>
          <p:nvPr/>
        </p:nvSpPr>
        <p:spPr>
          <a:xfrm>
            <a:off x="3008971" y="4529392"/>
            <a:ext cx="2378925" cy="1412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 dirty="0">
              <a:cs typeface="Calibri"/>
            </a:endParaRPr>
          </a:p>
          <a:p>
            <a:pPr algn="ctr"/>
            <a:endParaRPr lang="fi-FI" dirty="0">
              <a:cs typeface="Calibri"/>
            </a:endParaRPr>
          </a:p>
          <a:p>
            <a:pPr algn="ctr"/>
            <a:r>
              <a:rPr lang="fi-FI" dirty="0">
                <a:cs typeface="Calibri"/>
              </a:rPr>
              <a:t>Ongoing comments and questions in chat</a:t>
            </a:r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8023344F-D5FA-4E5A-9142-FCD38683852C}"/>
              </a:ext>
            </a:extLst>
          </p:cNvPr>
          <p:cNvSpPr/>
          <p:nvPr/>
        </p:nvSpPr>
        <p:spPr>
          <a:xfrm>
            <a:off x="8357625" y="2427891"/>
            <a:ext cx="2378925" cy="1412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  <a:p>
            <a:pPr algn="ctr"/>
            <a:endParaRPr lang="fi-FI" dirty="0">
              <a:cs typeface="Calibri"/>
            </a:endParaRPr>
          </a:p>
          <a:p>
            <a:pPr algn="ctr"/>
            <a:r>
              <a:rPr lang="fi-FI" dirty="0">
                <a:cs typeface="Calibri"/>
              </a:rPr>
              <a:t>Use reactions to express yourself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4253" y="2463202"/>
            <a:ext cx="679508" cy="733436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5918" y="4643969"/>
            <a:ext cx="662280" cy="620888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8023344F-D5FA-4E5A-9142-FCD38683852C}"/>
              </a:ext>
            </a:extLst>
          </p:cNvPr>
          <p:cNvSpPr/>
          <p:nvPr/>
        </p:nvSpPr>
        <p:spPr>
          <a:xfrm>
            <a:off x="8357625" y="4482930"/>
            <a:ext cx="2378925" cy="1412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  <a:p>
            <a:pPr algn="ctr"/>
            <a:endParaRPr lang="fi-FI" dirty="0">
              <a:cs typeface="Calibri"/>
            </a:endParaRPr>
          </a:p>
          <a:p>
            <a:pPr algn="ctr"/>
            <a:r>
              <a:rPr lang="fi-FI" dirty="0">
                <a:cs typeface="Calibri"/>
              </a:rPr>
              <a:t>Leave it on if possible</a:t>
            </a:r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 rotWithShape="1"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6637" b="17195"/>
          <a:stretch/>
        </p:blipFill>
        <p:spPr>
          <a:xfrm>
            <a:off x="3745825" y="2479429"/>
            <a:ext cx="828464" cy="589085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9376" y="4603570"/>
            <a:ext cx="695422" cy="647790"/>
          </a:xfrm>
          <a:prstGeom prst="rect">
            <a:avLst/>
          </a:prstGeom>
        </p:spPr>
      </p:pic>
      <p:sp>
        <p:nvSpPr>
          <p:cNvPr id="15" name="Tekstiruutu 14"/>
          <p:cNvSpPr txBox="1"/>
          <p:nvPr/>
        </p:nvSpPr>
        <p:spPr>
          <a:xfrm>
            <a:off x="1002430" y="511539"/>
            <a:ext cx="6012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C00000"/>
                </a:solidFill>
              </a:rPr>
              <a:t>VIRTUAL CLASSROOM</a:t>
            </a:r>
          </a:p>
          <a:p>
            <a:r>
              <a:rPr lang="fi-FI" sz="4000" dirty="0">
                <a:solidFill>
                  <a:srgbClr val="C00000"/>
                </a:solidFill>
              </a:rPr>
              <a:t>GROUND RULES</a:t>
            </a:r>
          </a:p>
        </p:txBody>
      </p:sp>
    </p:spTree>
    <p:extLst>
      <p:ext uri="{BB962C8B-B14F-4D97-AF65-F5344CB8AC3E}">
        <p14:creationId xmlns:p14="http://schemas.microsoft.com/office/powerpoint/2010/main" val="119757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282229"/>
            <a:ext cx="10515600" cy="830951"/>
          </a:xfrm>
        </p:spPr>
        <p:txBody>
          <a:bodyPr/>
          <a:lstStyle/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Ice-breaker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89760"/>
            <a:ext cx="10515600" cy="3686011"/>
          </a:xfrm>
        </p:spPr>
        <p:txBody>
          <a:bodyPr>
            <a:normAutofit/>
          </a:bodyPr>
          <a:lstStyle/>
          <a:p>
            <a:endParaRPr lang="fi-FI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Who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is my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typical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learner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endParaRPr lang="fi-FI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skills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do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want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my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learners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develop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9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6D3E80-90D3-4455-A7FF-CF3202B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9201"/>
            <a:ext cx="10515600" cy="960582"/>
          </a:xfrm>
        </p:spPr>
        <p:txBody>
          <a:bodyPr>
            <a:normAutofit fontScale="90000"/>
          </a:bodyPr>
          <a:lstStyle/>
          <a:p>
            <a:r>
              <a:rPr lang="sv-SE" dirty="0"/>
              <a:t>			</a:t>
            </a:r>
            <a:br>
              <a:rPr lang="sv-SE" dirty="0"/>
            </a:br>
            <a:r>
              <a:rPr lang="sv-SE" sz="4900" b="1" dirty="0">
                <a:solidFill>
                  <a:schemeClr val="accent1">
                    <a:lumMod val="75000"/>
                  </a:schemeClr>
                </a:solidFill>
              </a:rPr>
              <a:t>SAMR </a:t>
            </a:r>
            <a:r>
              <a:rPr lang="sv-SE" sz="49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br>
              <a:rPr lang="sv-SE" dirty="0"/>
            </a:b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F301F-B3B5-415A-A811-81DCF292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</a:t>
            </a:r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elps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you 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to evaluate how you are using technology in your teaching practice.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Read more: 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Puentedura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R. R. (2015): SAMR: A Brief Introduction. Available at: 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http://hippasus.com/rrpweblog/archives/2015/10/SAMR_ABriefIntro.pdf</a:t>
            </a:r>
            <a:r>
              <a:rPr lang="sv-SE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endParaRPr lang="en-GB" sz="16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0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6D3E80-90D3-4455-A7FF-CF3202B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9201"/>
            <a:ext cx="10515600" cy="960582"/>
          </a:xfrm>
        </p:spPr>
        <p:txBody>
          <a:bodyPr>
            <a:normAutofit fontScale="90000"/>
          </a:bodyPr>
          <a:lstStyle/>
          <a:p>
            <a:r>
              <a:rPr lang="sv-SE" dirty="0"/>
              <a:t>			</a:t>
            </a:r>
            <a:br>
              <a:rPr lang="sv-SE" dirty="0"/>
            </a:br>
            <a:r>
              <a:rPr lang="sv-SE" sz="4900" b="1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sv-SE" dirty="0"/>
              <a:t> </a:t>
            </a:r>
            <a:r>
              <a:rPr lang="sv-SE" sz="4900" b="1" dirty="0">
                <a:solidFill>
                  <a:schemeClr val="accent1">
                    <a:lumMod val="75000"/>
                  </a:schemeClr>
                </a:solidFill>
              </a:rPr>
              <a:t>SAMR model</a:t>
            </a:r>
            <a:br>
              <a:rPr lang="sv-SE" dirty="0"/>
            </a:b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F301F-B3B5-415A-A811-81DCF292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4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 A M R represents four different steps:</a:t>
            </a:r>
          </a:p>
          <a:p>
            <a:pPr marL="0" indent="0">
              <a:buNone/>
            </a:pPr>
            <a:r>
              <a:rPr lang="sv-SE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</a:t>
            </a:r>
            <a:r>
              <a:rPr lang="sv-SE" sz="3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ubstitution</a:t>
            </a:r>
            <a:r>
              <a:rPr lang="sv-SE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sv-SE" sz="3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sv-SE" sz="3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ugementation</a:t>
            </a:r>
            <a:r>
              <a:rPr lang="sv-SE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sv-SE" sz="3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</a:t>
            </a:r>
            <a:r>
              <a:rPr lang="sv-SE" sz="3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odification</a:t>
            </a:r>
            <a:r>
              <a:rPr lang="sv-SE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sv-SE" sz="3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</a:t>
            </a:r>
            <a:r>
              <a:rPr lang="sv-SE" sz="3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edifinition</a:t>
            </a:r>
            <a:endParaRPr lang="sv-SE" sz="3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endParaRPr lang="en-GB" sz="16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6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6D3E80-90D3-4455-A7FF-CF3202B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9201"/>
            <a:ext cx="10515600" cy="960582"/>
          </a:xfrm>
        </p:spPr>
        <p:txBody>
          <a:bodyPr>
            <a:normAutofit fontScale="90000"/>
          </a:bodyPr>
          <a:lstStyle/>
          <a:p>
            <a:r>
              <a:rPr lang="sv-SE" dirty="0"/>
              <a:t>			</a:t>
            </a:r>
            <a:br>
              <a:rPr lang="sv-SE" dirty="0"/>
            </a:br>
            <a:r>
              <a:rPr lang="sv-SE" sz="4900" b="1" dirty="0">
                <a:solidFill>
                  <a:schemeClr val="accent1">
                    <a:lumMod val="75000"/>
                  </a:schemeClr>
                </a:solidFill>
              </a:rPr>
              <a:t>SAMR </a:t>
            </a:r>
            <a:r>
              <a:rPr lang="sv-SE" sz="49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br>
              <a:rPr lang="sv-SE" dirty="0"/>
            </a:b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F301F-B3B5-415A-A811-81DCF292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 A M R represents four different steps:</a:t>
            </a:r>
          </a:p>
          <a:p>
            <a:pPr marL="0" indent="0">
              <a:buNone/>
            </a:pPr>
            <a:r>
              <a:rPr lang="sv-SE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</a:t>
            </a:r>
            <a:r>
              <a:rPr lang="sv-SE" sz="3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ubstitution</a:t>
            </a:r>
            <a:r>
              <a:rPr lang="sv-SE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sv-SE" sz="3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sv-SE" sz="3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ugementation</a:t>
            </a:r>
            <a:r>
              <a:rPr lang="sv-SE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sv-SE" sz="3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</a:t>
            </a:r>
            <a:r>
              <a:rPr lang="sv-SE" sz="3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odification</a:t>
            </a:r>
            <a:r>
              <a:rPr lang="sv-SE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sv-SE" sz="3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</a:t>
            </a:r>
            <a:r>
              <a:rPr lang="sv-SE" sz="3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edifinition</a:t>
            </a:r>
            <a:endParaRPr lang="sv-SE" sz="3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endParaRPr lang="en-GB" sz="16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A5EF470-AFA2-4428-AAB4-C0DB197E3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617"/>
            <a:ext cx="12749532" cy="63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58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6D3E80-90D3-4455-A7FF-CF3202B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9201"/>
            <a:ext cx="10515600" cy="960582"/>
          </a:xfrm>
        </p:spPr>
        <p:txBody>
          <a:bodyPr>
            <a:normAutofit fontScale="90000"/>
          </a:bodyPr>
          <a:lstStyle/>
          <a:p>
            <a:r>
              <a:rPr lang="sv-SE" dirty="0"/>
              <a:t>			</a:t>
            </a:r>
            <a:br>
              <a:rPr lang="sv-SE" dirty="0"/>
            </a:br>
            <a:r>
              <a:rPr lang="sv-SE" sz="4900" b="1" dirty="0">
                <a:solidFill>
                  <a:schemeClr val="accent1">
                    <a:lumMod val="75000"/>
                  </a:schemeClr>
                </a:solidFill>
              </a:rPr>
              <a:t>SAMR </a:t>
            </a:r>
            <a:r>
              <a:rPr lang="sv-SE" sz="49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br>
              <a:rPr lang="sv-SE" dirty="0"/>
            </a:b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F301F-B3B5-415A-A811-81DCF292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</a:t>
            </a:r>
            <a:r>
              <a:rPr lang="sv-SE" sz="3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ubstitution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Technology acts as a direct substitute, with no functional change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322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6D3E80-90D3-4455-A7FF-CF3202B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9201"/>
            <a:ext cx="10515600" cy="960582"/>
          </a:xfrm>
        </p:spPr>
        <p:txBody>
          <a:bodyPr>
            <a:normAutofit fontScale="90000"/>
          </a:bodyPr>
          <a:lstStyle/>
          <a:p>
            <a:r>
              <a:rPr lang="sv-SE" dirty="0"/>
              <a:t>			</a:t>
            </a:r>
            <a:br>
              <a:rPr lang="sv-SE" dirty="0"/>
            </a:br>
            <a:r>
              <a:rPr lang="sv-SE" sz="4900" b="1" dirty="0">
                <a:solidFill>
                  <a:schemeClr val="accent1">
                    <a:lumMod val="75000"/>
                  </a:schemeClr>
                </a:solidFill>
              </a:rPr>
              <a:t>SAMR </a:t>
            </a:r>
            <a:r>
              <a:rPr lang="sv-SE" sz="4900" b="1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br>
              <a:rPr lang="sv-SE" dirty="0"/>
            </a:b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F301F-B3B5-415A-A811-81DCF292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</a:t>
            </a:r>
            <a:r>
              <a:rPr lang="sv-SE" sz="3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ubstitution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Technology acts as a direct substitute, with no functional change</a:t>
            </a:r>
          </a:p>
          <a:p>
            <a:pPr marL="0" indent="0">
              <a:buNone/>
            </a:pPr>
            <a:r>
              <a:rPr lang="sv-SE" sz="1800" i="1" dirty="0" err="1">
                <a:solidFill>
                  <a:schemeClr val="accent1">
                    <a:lumMod val="75000"/>
                  </a:schemeClr>
                </a:solidFill>
              </a:rPr>
              <a:t>Examples</a:t>
            </a:r>
            <a:r>
              <a:rPr lang="sv-SE" sz="1800" i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Distribute a written paper in a digital format</a:t>
            </a:r>
            <a:endParaRPr lang="sv-SE" sz="1800" i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Learners use word instead of paper and pen</a:t>
            </a:r>
            <a:endParaRPr lang="sv-SE" sz="1800" i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You use a presentation program (Flipgrid, Keynote, 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Powerpoint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, Prezi, Slides) when you introduce new information</a:t>
            </a:r>
            <a:endParaRPr lang="sv-SE" sz="1800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1874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DCCE326C55B4FB5BBAFADB961781B" ma:contentTypeVersion="13" ma:contentTypeDescription="Create a new document." ma:contentTypeScope="" ma:versionID="a0eda110571ca418f0c5f478fbbc3006">
  <xsd:schema xmlns:xsd="http://www.w3.org/2001/XMLSchema" xmlns:xs="http://www.w3.org/2001/XMLSchema" xmlns:p="http://schemas.microsoft.com/office/2006/metadata/properties" xmlns:ns2="60267b3c-f8f9-4f1c-8071-6fd4c4a5918d" xmlns:ns3="b9745bfb-b8e4-4556-817c-a1328febeec6" targetNamespace="http://schemas.microsoft.com/office/2006/metadata/properties" ma:root="true" ma:fieldsID="d23446a5b3af1bdd96ae6c0c71e5282c" ns2:_="" ns3:_="">
    <xsd:import namespace="60267b3c-f8f9-4f1c-8071-6fd4c4a5918d"/>
    <xsd:import namespace="b9745bfb-b8e4-4556-817c-a1328febee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67b3c-f8f9-4f1c-8071-6fd4c4a59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45bfb-b8e4-4556-817c-a1328febee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E86884-3EA1-49BD-ACF0-DF4359FCC9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4495B2-CD77-4C58-A732-54AE3DA6BDCD}"/>
</file>

<file path=customXml/itemProps3.xml><?xml version="1.0" encoding="utf-8"?>
<ds:datastoreItem xmlns:ds="http://schemas.openxmlformats.org/officeDocument/2006/customXml" ds:itemID="{3DFAACD9-91AF-406C-B7F4-C27D18D87B5A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6069a199-7bcc-4419-badd-dd730f62d267"/>
    <ds:schemaRef ds:uri="835ed064-3fd3-4060-9506-ff99f320bc6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1025</Words>
  <Application>Microsoft Office PowerPoint</Application>
  <PresentationFormat>Widescreen</PresentationFormat>
  <Paragraphs>156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Ice-breaker</vt:lpstr>
      <vt:lpstr>    SAMR model  </vt:lpstr>
      <vt:lpstr>    The SAMR model  </vt:lpstr>
      <vt:lpstr>    SAMR model  </vt:lpstr>
      <vt:lpstr>    SAMR model  </vt:lpstr>
      <vt:lpstr>    SAMR model  </vt:lpstr>
      <vt:lpstr>    SAMR model  </vt:lpstr>
      <vt:lpstr>    SAMR model  </vt:lpstr>
      <vt:lpstr>    SAMR model  </vt:lpstr>
      <vt:lpstr>    SAMR model  </vt:lpstr>
      <vt:lpstr>    SAMR model  </vt:lpstr>
      <vt:lpstr>    SAMR model  </vt:lpstr>
      <vt:lpstr>    Discussion  </vt:lpstr>
      <vt:lpstr>Padlet</vt:lpstr>
      <vt:lpstr>Mentimeter</vt:lpstr>
      <vt:lpstr>e-Pool</vt:lpstr>
      <vt:lpstr>    Bloom’s Taxonomy (revised)  </vt:lpstr>
      <vt:lpstr>    Bloom’s Taxonomy (revised)  </vt:lpstr>
      <vt:lpstr>    Bloom’s Taxonomy (revised)  </vt:lpstr>
      <vt:lpstr>     The Padagogy Wheel  </vt:lpstr>
      <vt:lpstr>The Padagogy Wheel </vt:lpstr>
      <vt:lpstr>The Padagogy Wheel </vt:lpstr>
      <vt:lpstr>     Post-course assignment  </vt:lpstr>
      <vt:lpstr>     Sources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POU Andragog</dc:creator>
  <cp:lastModifiedBy>Bróna Conroy</cp:lastModifiedBy>
  <cp:revision>18</cp:revision>
  <dcterms:created xsi:type="dcterms:W3CDTF">2022-01-13T11:11:30Z</dcterms:created>
  <dcterms:modified xsi:type="dcterms:W3CDTF">2022-09-21T09:26:42Z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0x010100D3EDCCE326C55B4FB5BBAFADB961781B</vt:lpwstr>
  </property>
</Properties>
</file>