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76" r:id="rId7"/>
    <p:sldId id="268" r:id="rId8"/>
    <p:sldId id="269" r:id="rId9"/>
    <p:sldId id="266" r:id="rId10"/>
    <p:sldId id="260" r:id="rId11"/>
    <p:sldId id="272" r:id="rId12"/>
    <p:sldId id="273" r:id="rId13"/>
    <p:sldId id="270" r:id="rId14"/>
    <p:sldId id="271" r:id="rId15"/>
    <p:sldId id="267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65" d="100"/>
          <a:sy n="65" d="100"/>
        </p:scale>
        <p:origin x="2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C2092-6452-4737-8D0F-362CFE2E8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9A951-6400-495C-8FA7-263D7E407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D3DD8-9270-4C5F-9985-6BF69F04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E4FAC-180F-4B05-A996-EC45FC87B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64986-2750-4116-9823-F307F26F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739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1F76-1DB5-41D4-B636-DCA07CB6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732BF-AB2B-4E55-B65E-3D1C7850A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E03A5-AF97-4A96-8E60-36170E6F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FAE32-FD5C-4B94-BB85-706ECC63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CDDFA-E313-4C6C-BCDD-9EFAD7E2A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255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F7176-8983-4606-B7FD-CF7C32ABD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E154D-DBA7-47B2-9679-523B7384A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C8CEE-E93C-4779-84F5-8262401FC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EC00D-BF5D-47C9-B2EF-04ED110D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F0998-8EBC-4BFF-8439-F69B53CA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355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D224-83B9-4893-B871-B88F5574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0846E-1CB8-4A14-8893-671C1D372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ABDCC-1C2B-4B27-BA32-F5B47987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76F50-0BD3-4430-9E7B-C5107DAA6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35E18-659A-4323-89DA-D92A18356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626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4827F-6533-477C-AC0F-159819D9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181F7-93B3-442B-8B5D-709F35D61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39EF7-1132-4541-8EC9-ABAEC24F7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EF635-ADEB-49BC-8956-C14EBFF4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12445-30DE-4827-AE0B-328615AE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202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5000-4D18-462C-87B2-84C9F771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2BB18-EB13-4605-A52D-0F2C1DC80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853C4-40AF-44B3-92AB-5E7A8FEBF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24FBF-8FE4-4EF5-AD57-208048DC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7C328-598B-4910-ABD0-6076FC97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1A7C2-FCB9-4F2D-B861-B788A616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370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56F2E-0467-484D-A00C-D52D5007C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9C630-9D7F-4178-A9D7-D8C86DCA7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6C126-F83F-4000-AFA8-37D4BE42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C25B5-5E92-467B-81ED-C7F5F9901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5E53AE-5449-48F7-8067-6C96F66CC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2605F4-924C-4386-9E5D-1E6259FB5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E91112-0ABE-4FC1-8643-AD4B3B75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DBBD6F-2817-4F54-AE24-C92F73A0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80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08EC7-D870-4896-AFF3-586AFB0C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56AB3-4E9B-46C9-97FD-07BC0BDC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1095F-8DA8-493F-8AA0-6C4ADFF8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0427F-D59D-4028-B168-69C0B04A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391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7037E1-75D8-458D-9FF5-BE5818C9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09FCF-C2F1-4E42-B802-A89B9AA5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BF5C9-ED5D-454C-9FF9-07DB3D018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682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1FE1B-0BE2-4C22-A903-82E41101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C671D-70CA-4853-AE5C-003220F2D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E1AAA-D534-483B-AD47-6866825C8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8CF57-6DA9-4BD1-ABDE-411CD394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05B7B-A3CE-4FC4-A250-4E261AA45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0F57A-286E-417F-B7CA-4D33E90D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493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E7370-D395-4E3E-93F5-E3C6C3DC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A4AE1-E16A-4CD0-B74F-178A6138B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327E7-04ED-49C7-891E-25D3888C2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CF3BA-E13D-4231-A287-205FCD330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02BC6-C73F-4EC2-A8AF-DA9E83DE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F9089-F8BF-46BB-BA3B-52F2B704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510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CDAB43-7DD5-40AF-B67A-D8FDE0160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C6526-8E7E-4D70-860C-FFFF0DA1D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0F491-B1D9-435D-8675-602020408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7F272-7425-4E99-9D2E-A885356CF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B7EB8-519C-4428-842E-53FCF33B1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65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2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X1BG3WwRv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comptest.eu/index.php?pg=facaSeuTeste" TargetMode="External"/><Relationship Id="rId2" Type="http://schemas.openxmlformats.org/officeDocument/2006/relationships/hyperlink" Target="https://www.youtube.com/watch?v=kIdRFjMLR5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toproject.eu/" TargetMode="External"/><Relationship Id="rId2" Type="http://schemas.openxmlformats.org/officeDocument/2006/relationships/hyperlink" Target="https://joint-research-centre.ec.europa.eu/digcompedu_e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itoproject.e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AC13-6B28-4388-98F3-448FB7ECA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962" y="7323958"/>
            <a:ext cx="7772400" cy="1463040"/>
          </a:xfrm>
        </p:spPr>
        <p:txBody>
          <a:bodyPr/>
          <a:lstStyle/>
          <a:p>
            <a:endParaRPr lang="hr-HR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5F09FD-FD1F-4FF6-891A-6CAD1D59891B}"/>
              </a:ext>
            </a:extLst>
          </p:cNvPr>
          <p:cNvSpPr txBox="1"/>
          <p:nvPr/>
        </p:nvSpPr>
        <p:spPr>
          <a:xfrm>
            <a:off x="691953" y="2721114"/>
            <a:ext cx="11571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Module </a:t>
            </a:r>
            <a:r>
              <a:rPr lang="hr-HR" sz="40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3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hr-HR" sz="40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- 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Assessment and feedback</a:t>
            </a:r>
            <a:endParaRPr lang="hr-HR" sz="4000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logo for the CC BY-NC license">
            <a:extLst>
              <a:ext uri="{FF2B5EF4-FFF2-40B4-BE49-F238E27FC236}">
                <a16:creationId xmlns:a16="http://schemas.microsoft.com/office/drawing/2014/main" id="{FE7A9E53-6128-44DB-94E0-03C490546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59" y="225345"/>
            <a:ext cx="2378341" cy="83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D4F14C76-A69C-4577-B57D-4EFA86B8F3F3}"/>
              </a:ext>
            </a:extLst>
          </p:cNvPr>
          <p:cNvSpPr txBox="1"/>
          <p:nvPr/>
        </p:nvSpPr>
        <p:spPr>
          <a:xfrm>
            <a:off x="6096000" y="256833"/>
            <a:ext cx="2124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100" dirty="0"/>
              <a:t>This work is licensed under a </a:t>
            </a:r>
            <a:r>
              <a:rPr lang="en-IE" sz="11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 Attribution-</a:t>
            </a:r>
            <a:r>
              <a:rPr lang="en-IE" sz="1100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IE" sz="11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2.0 Generic (CC BY-NC 2.0) International License</a:t>
            </a:r>
            <a:endParaRPr lang="en-IE" sz="1100" b="1" dirty="0"/>
          </a:p>
        </p:txBody>
      </p:sp>
    </p:spTree>
    <p:extLst>
      <p:ext uri="{BB962C8B-B14F-4D97-AF65-F5344CB8AC3E}">
        <p14:creationId xmlns:p14="http://schemas.microsoft.com/office/powerpoint/2010/main" val="2014011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D7386-D222-468E-89EA-65FA53AA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FrutigerNextLT-Regular"/>
              </a:rPr>
              <a:t>How to make a ProProfs Quiz</a:t>
            </a:r>
            <a:endParaRPr lang="en-IE" dirty="0">
              <a:solidFill>
                <a:schemeClr val="accent1">
                  <a:lumMod val="75000"/>
                </a:schemeClr>
              </a:solidFill>
              <a:latin typeface="FrutigerNextLT-Regular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DF3D09-406A-4460-BFA3-2ACF9220D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Watch clip on how to make a ProProfs Quiz </a:t>
            </a:r>
            <a:r>
              <a:rPr lang="en-US" dirty="0">
                <a:hlinkClick r:id="rId2"/>
              </a:rPr>
              <a:t>https://youtu.be/xX1BG3WwRvM</a:t>
            </a:r>
            <a:endParaRPr lang="en-US" dirty="0"/>
          </a:p>
          <a:p>
            <a:pPr lvl="0"/>
            <a:r>
              <a:rPr lang="en-US" dirty="0"/>
              <a:t>In break-out rooms, create a 3-question quiz with only 1 correct answer with the following statement ‘ProProfs quiz maker can be used to:’ </a:t>
            </a:r>
            <a:endParaRPr lang="en-IE" dirty="0"/>
          </a:p>
          <a:p>
            <a:pPr lvl="0"/>
            <a:r>
              <a:rPr lang="en-US" dirty="0"/>
              <a:t>Choose one person from your group to present the quiz to the group when you return from break-out rooms. 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59380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93AA-1676-42F2-9089-819A3D5B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E" dirty="0">
                <a:solidFill>
                  <a:schemeClr val="accent1">
                    <a:lumMod val="75000"/>
                  </a:schemeClr>
                </a:solidFill>
                <a:latin typeface="FrutigerNextLT-Regular"/>
              </a:rPr>
            </a:b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FrutigerNextLT-Regular"/>
              </a:rPr>
              <a:t>Post-course Assignment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C3F0E-BC1F-457E-8735-E2A846229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E" dirty="0"/>
              <a:t>Email will be sent to you:</a:t>
            </a:r>
          </a:p>
          <a:p>
            <a:pPr lvl="0"/>
            <a:r>
              <a:rPr lang="en-IE" dirty="0"/>
              <a:t>Watch a 5 min video on Kahoot </a:t>
            </a:r>
            <a:r>
              <a:rPr lang="en-IE" dirty="0">
                <a:hlinkClick r:id="rId2"/>
              </a:rPr>
              <a:t>https://www.youtube.com/watch?v=kIdRFjMLR58</a:t>
            </a:r>
            <a:r>
              <a:rPr lang="en-IE" dirty="0"/>
              <a:t> </a:t>
            </a:r>
          </a:p>
          <a:p>
            <a:pPr lvl="0"/>
            <a:r>
              <a:rPr lang="en-US" dirty="0"/>
              <a:t>Create a 3-question quiz using Kahoot for pre-assessment for basic skills students. For example,’ Which sentence is spelled correctly?’</a:t>
            </a:r>
          </a:p>
          <a:p>
            <a:pPr lvl="0"/>
            <a:r>
              <a:rPr lang="en-US" dirty="0"/>
              <a:t>Complete the DigCompEdu self-assessment quiz.</a:t>
            </a:r>
          </a:p>
          <a:p>
            <a:pPr lvl="0"/>
            <a:r>
              <a:rPr lang="en-IE" dirty="0"/>
              <a:t>Link: </a:t>
            </a:r>
            <a:r>
              <a:rPr lang="en-IE" dirty="0">
                <a:hlinkClick r:id="rId3"/>
              </a:rPr>
              <a:t>https://www.digcomptest.eu/index.php?pg=facaSeuTeste</a:t>
            </a:r>
            <a:r>
              <a:rPr lang="en-IE" dirty="0"/>
              <a:t>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54126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52ECC-798E-42CB-AB2A-504A4F9CD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39097"/>
          </a:xfrm>
        </p:spPr>
        <p:txBody>
          <a:bodyPr/>
          <a:lstStyle/>
          <a:p>
            <a:r>
              <a:rPr lang="en-IE" sz="4400" dirty="0">
                <a:solidFill>
                  <a:schemeClr val="accent1">
                    <a:lumMod val="75000"/>
                  </a:schemeClr>
                </a:solidFill>
                <a:latin typeface="FrutigerNextLT-Regular"/>
              </a:rPr>
              <a:t>References</a:t>
            </a:r>
            <a:r>
              <a:rPr lang="en-IE" sz="4400" dirty="0">
                <a:solidFill>
                  <a:srgbClr val="4A4A49"/>
                </a:solidFill>
                <a:latin typeface="FrutigerNextLT-Regular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277935-5792-44F9-8A70-86C961023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61460"/>
            <a:ext cx="9144000" cy="225492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Redecker, C. 2017.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European Framework for the Digital Competence of Educators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: DigCompEdu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l"/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Available at: 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https://joint-research-centre.ec.europa.eu/digcompedu_en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[Accessed 21.02.2022]</a:t>
            </a:r>
          </a:p>
          <a:p>
            <a:pPr algn="l"/>
            <a:r>
              <a:rPr lang="en-IE" dirty="0">
                <a:solidFill>
                  <a:schemeClr val="accent1">
                    <a:lumMod val="75000"/>
                  </a:schemeClr>
                </a:solidFill>
              </a:rPr>
              <a:t>CITO. </a:t>
            </a:r>
          </a:p>
          <a:p>
            <a:pPr algn="l"/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Available at: </a:t>
            </a:r>
            <a:r>
              <a:rPr lang="en-IE" u="sng" dirty="0">
                <a:hlinkClick r:id="rId3"/>
              </a:rPr>
              <a:t>https://citoproject.eu/</a:t>
            </a:r>
            <a:r>
              <a:rPr lang="en-IE" dirty="0"/>
              <a:t> 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</a:rPr>
              <a:t>[Accessed 02/03/2022]</a:t>
            </a:r>
          </a:p>
        </p:txBody>
      </p:sp>
    </p:spTree>
    <p:extLst>
      <p:ext uri="{BB962C8B-B14F-4D97-AF65-F5344CB8AC3E}">
        <p14:creationId xmlns:p14="http://schemas.microsoft.com/office/powerpoint/2010/main" val="425122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0CA583-E129-4EB9-8276-B01049C5F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38" y="1334530"/>
            <a:ext cx="6610865" cy="4842433"/>
          </a:xfrm>
        </p:spPr>
      </p:pic>
    </p:spTree>
    <p:extLst>
      <p:ext uri="{BB962C8B-B14F-4D97-AF65-F5344CB8AC3E}">
        <p14:creationId xmlns:p14="http://schemas.microsoft.com/office/powerpoint/2010/main" val="419645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sikulmio 1">
            <a:extLst>
              <a:ext uri="{FF2B5EF4-FFF2-40B4-BE49-F238E27FC236}">
                <a16:creationId xmlns:a16="http://schemas.microsoft.com/office/drawing/2014/main" id="{2D4023FB-A89F-449D-8EC6-6A511D56FC49}"/>
              </a:ext>
            </a:extLst>
          </p:cNvPr>
          <p:cNvSpPr/>
          <p:nvPr/>
        </p:nvSpPr>
        <p:spPr>
          <a:xfrm>
            <a:off x="998010" y="2427891"/>
            <a:ext cx="1672681" cy="1412485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AUDIO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Kuusikulmio 2">
            <a:extLst>
              <a:ext uri="{FF2B5EF4-FFF2-40B4-BE49-F238E27FC236}">
                <a16:creationId xmlns:a16="http://schemas.microsoft.com/office/drawing/2014/main" id="{D295517E-B7D7-45B8-A07B-E0F4E078C045}"/>
              </a:ext>
            </a:extLst>
          </p:cNvPr>
          <p:cNvSpPr/>
          <p:nvPr/>
        </p:nvSpPr>
        <p:spPr>
          <a:xfrm>
            <a:off x="998010" y="4482930"/>
            <a:ext cx="1672681" cy="1412485"/>
          </a:xfrm>
          <a:prstGeom prst="hex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LIVE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Kuusikulmio 3">
            <a:extLst>
              <a:ext uri="{FF2B5EF4-FFF2-40B4-BE49-F238E27FC236}">
                <a16:creationId xmlns:a16="http://schemas.microsoft.com/office/drawing/2014/main" id="{09CA51A1-AAD6-4837-B365-1CA89B9641CA}"/>
              </a:ext>
            </a:extLst>
          </p:cNvPr>
          <p:cNvSpPr/>
          <p:nvPr/>
        </p:nvSpPr>
        <p:spPr>
          <a:xfrm>
            <a:off x="6363595" y="2427892"/>
            <a:ext cx="1672681" cy="1412485"/>
          </a:xfrm>
          <a:prstGeom prst="hexagon">
            <a:avLst/>
          </a:prstGeom>
          <a:solidFill>
            <a:srgbClr val="973FD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REACTION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Kuusikulmio 4">
            <a:extLst>
              <a:ext uri="{FF2B5EF4-FFF2-40B4-BE49-F238E27FC236}">
                <a16:creationId xmlns:a16="http://schemas.microsoft.com/office/drawing/2014/main" id="{010E200A-EC2F-4CAB-BA3B-EF1E6FC885D2}"/>
              </a:ext>
            </a:extLst>
          </p:cNvPr>
          <p:cNvSpPr/>
          <p:nvPr/>
        </p:nvSpPr>
        <p:spPr>
          <a:xfrm>
            <a:off x="6363595" y="4482930"/>
            <a:ext cx="1672681" cy="1412485"/>
          </a:xfrm>
          <a:prstGeom prst="hexagon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WEBCAM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023344F-D5FA-4E5A-9142-FCD38683852C}"/>
              </a:ext>
            </a:extLst>
          </p:cNvPr>
          <p:cNvSpPr/>
          <p:nvPr/>
        </p:nvSpPr>
        <p:spPr>
          <a:xfrm>
            <a:off x="3008971" y="2427891"/>
            <a:ext cx="2378925" cy="1412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Mute yourself when not talking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745E1E30-B194-469C-A902-DF6B3166D7A9}"/>
              </a:ext>
            </a:extLst>
          </p:cNvPr>
          <p:cNvSpPr/>
          <p:nvPr/>
        </p:nvSpPr>
        <p:spPr>
          <a:xfrm>
            <a:off x="3008971" y="4529392"/>
            <a:ext cx="2378925" cy="1412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Ongoing comments and questions in chat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8023344F-D5FA-4E5A-9142-FCD38683852C}"/>
              </a:ext>
            </a:extLst>
          </p:cNvPr>
          <p:cNvSpPr/>
          <p:nvPr/>
        </p:nvSpPr>
        <p:spPr>
          <a:xfrm>
            <a:off x="8357625" y="2427891"/>
            <a:ext cx="2378925" cy="1412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Use reactions to express yourself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4253" y="2463202"/>
            <a:ext cx="679508" cy="733436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5918" y="4643969"/>
            <a:ext cx="662280" cy="620888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8023344F-D5FA-4E5A-9142-FCD38683852C}"/>
              </a:ext>
            </a:extLst>
          </p:cNvPr>
          <p:cNvSpPr/>
          <p:nvPr/>
        </p:nvSpPr>
        <p:spPr>
          <a:xfrm>
            <a:off x="8357625" y="4482930"/>
            <a:ext cx="2378925" cy="1412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Leave it on if possible</a:t>
            </a:r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 rotWithShape="1"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6637" b="17195"/>
          <a:stretch/>
        </p:blipFill>
        <p:spPr>
          <a:xfrm>
            <a:off x="3745825" y="2479429"/>
            <a:ext cx="828464" cy="589085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9376" y="4603570"/>
            <a:ext cx="695422" cy="647790"/>
          </a:xfrm>
          <a:prstGeom prst="rect">
            <a:avLst/>
          </a:prstGeom>
        </p:spPr>
      </p:pic>
      <p:sp>
        <p:nvSpPr>
          <p:cNvPr id="15" name="Tekstiruutu 14"/>
          <p:cNvSpPr txBox="1"/>
          <p:nvPr/>
        </p:nvSpPr>
        <p:spPr>
          <a:xfrm>
            <a:off x="1002430" y="511539"/>
            <a:ext cx="6012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VIRTUAL CLASSROOM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 RULES</a:t>
            </a:r>
          </a:p>
        </p:txBody>
      </p:sp>
      <p:sp>
        <p:nvSpPr>
          <p:cNvPr id="17" name="Kuusikulmio 1">
            <a:extLst>
              <a:ext uri="{FF2B5EF4-FFF2-40B4-BE49-F238E27FC236}">
                <a16:creationId xmlns:a16="http://schemas.microsoft.com/office/drawing/2014/main" id="{F51A7EF0-8833-49AE-A88C-558524711F02}"/>
              </a:ext>
            </a:extLst>
          </p:cNvPr>
          <p:cNvSpPr/>
          <p:nvPr/>
        </p:nvSpPr>
        <p:spPr>
          <a:xfrm>
            <a:off x="1002430" y="2414394"/>
            <a:ext cx="1672681" cy="1412485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AUDIO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Kuusikulmio 2">
            <a:extLst>
              <a:ext uri="{FF2B5EF4-FFF2-40B4-BE49-F238E27FC236}">
                <a16:creationId xmlns:a16="http://schemas.microsoft.com/office/drawing/2014/main" id="{ACF4B62B-6F22-425E-B390-F409D63AA85F}"/>
              </a:ext>
            </a:extLst>
          </p:cNvPr>
          <p:cNvSpPr/>
          <p:nvPr/>
        </p:nvSpPr>
        <p:spPr>
          <a:xfrm>
            <a:off x="1002430" y="4469433"/>
            <a:ext cx="1672681" cy="1412485"/>
          </a:xfrm>
          <a:prstGeom prst="hex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LIVE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Kuusikulmio 3">
            <a:extLst>
              <a:ext uri="{FF2B5EF4-FFF2-40B4-BE49-F238E27FC236}">
                <a16:creationId xmlns:a16="http://schemas.microsoft.com/office/drawing/2014/main" id="{6539F04D-5B3E-497C-A5D1-BC54C995215F}"/>
              </a:ext>
            </a:extLst>
          </p:cNvPr>
          <p:cNvSpPr/>
          <p:nvPr/>
        </p:nvSpPr>
        <p:spPr>
          <a:xfrm>
            <a:off x="6368015" y="2414395"/>
            <a:ext cx="1672681" cy="1412485"/>
          </a:xfrm>
          <a:prstGeom prst="hexagon">
            <a:avLst/>
          </a:prstGeom>
          <a:solidFill>
            <a:srgbClr val="973FD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REACTION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uorakulmio 5">
            <a:extLst>
              <a:ext uri="{FF2B5EF4-FFF2-40B4-BE49-F238E27FC236}">
                <a16:creationId xmlns:a16="http://schemas.microsoft.com/office/drawing/2014/main" id="{6196F4F1-ABDF-49EF-8D4C-C46EC529867E}"/>
              </a:ext>
            </a:extLst>
          </p:cNvPr>
          <p:cNvSpPr/>
          <p:nvPr/>
        </p:nvSpPr>
        <p:spPr>
          <a:xfrm>
            <a:off x="3013391" y="2414394"/>
            <a:ext cx="2378925" cy="1412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Mute yourself when not talking</a:t>
            </a:r>
          </a:p>
        </p:txBody>
      </p:sp>
      <p:sp>
        <p:nvSpPr>
          <p:cNvPr id="21" name="Suorakulmio 7">
            <a:extLst>
              <a:ext uri="{FF2B5EF4-FFF2-40B4-BE49-F238E27FC236}">
                <a16:creationId xmlns:a16="http://schemas.microsoft.com/office/drawing/2014/main" id="{BDB224BE-C490-4FB9-A530-90202584AB68}"/>
              </a:ext>
            </a:extLst>
          </p:cNvPr>
          <p:cNvSpPr/>
          <p:nvPr/>
        </p:nvSpPr>
        <p:spPr>
          <a:xfrm>
            <a:off x="3013391" y="4515895"/>
            <a:ext cx="2378925" cy="1412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Ongoing comments and questions in chat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uorakulmio 9">
            <a:extLst>
              <a:ext uri="{FF2B5EF4-FFF2-40B4-BE49-F238E27FC236}">
                <a16:creationId xmlns:a16="http://schemas.microsoft.com/office/drawing/2014/main" id="{192344B0-9856-41DD-9E64-BD3694596271}"/>
              </a:ext>
            </a:extLst>
          </p:cNvPr>
          <p:cNvSpPr/>
          <p:nvPr/>
        </p:nvSpPr>
        <p:spPr>
          <a:xfrm>
            <a:off x="8362045" y="2414394"/>
            <a:ext cx="2378925" cy="1412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Use reactions to express yourself</a:t>
            </a:r>
          </a:p>
        </p:txBody>
      </p:sp>
      <p:pic>
        <p:nvPicPr>
          <p:cNvPr id="23" name="Kuva 8">
            <a:extLst>
              <a:ext uri="{FF2B5EF4-FFF2-40B4-BE49-F238E27FC236}">
                <a16:creationId xmlns:a16="http://schemas.microsoft.com/office/drawing/2014/main" id="{DF0F9980-DD89-4D54-ACEA-ABA01C6F0A6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8673" y="2449705"/>
            <a:ext cx="679508" cy="733436"/>
          </a:xfrm>
          <a:prstGeom prst="rect">
            <a:avLst/>
          </a:prstGeom>
        </p:spPr>
      </p:pic>
      <p:pic>
        <p:nvPicPr>
          <p:cNvPr id="24" name="Kuva 11">
            <a:extLst>
              <a:ext uri="{FF2B5EF4-FFF2-40B4-BE49-F238E27FC236}">
                <a16:creationId xmlns:a16="http://schemas.microsoft.com/office/drawing/2014/main" id="{A054DC51-AB9B-45B0-AFF2-85BC77F57EF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0338" y="4630472"/>
            <a:ext cx="662280" cy="620888"/>
          </a:xfrm>
          <a:prstGeom prst="rect">
            <a:avLst/>
          </a:prstGeom>
        </p:spPr>
      </p:pic>
      <p:pic>
        <p:nvPicPr>
          <p:cNvPr id="25" name="Kuva 15">
            <a:extLst>
              <a:ext uri="{FF2B5EF4-FFF2-40B4-BE49-F238E27FC236}">
                <a16:creationId xmlns:a16="http://schemas.microsoft.com/office/drawing/2014/main" id="{324892AE-CA19-417E-A2BC-3FEE0121A9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6637" b="17195"/>
          <a:stretch/>
        </p:blipFill>
        <p:spPr>
          <a:xfrm>
            <a:off x="3750245" y="2465932"/>
            <a:ext cx="828464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4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E916-AC7B-4E7B-8C53-AB6DF0EA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E" dirty="0"/>
            </a:b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FrutigerNextLT-Regular"/>
              </a:rPr>
              <a:t>Ice-breaker!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318B7-9E10-4005-92C9-15B72A932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Click into the </a:t>
            </a:r>
            <a:r>
              <a:rPr lang="en-GB" dirty="0" err="1"/>
              <a:t>Ideaboardz</a:t>
            </a:r>
            <a:r>
              <a:rPr lang="en-GB" dirty="0"/>
              <a:t> link in chat.</a:t>
            </a:r>
          </a:p>
          <a:p>
            <a:endParaRPr lang="en-GB" dirty="0"/>
          </a:p>
          <a:p>
            <a:r>
              <a:rPr lang="en-GB" dirty="0"/>
              <a:t>Describe the word ‘assessment’ in one word. 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FA15E-4697-4AAF-9198-555549645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42" y="1334530"/>
            <a:ext cx="3935627" cy="376706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DA61D5-855E-4F52-B0A0-FD8AB1B799BE}"/>
              </a:ext>
            </a:extLst>
          </p:cNvPr>
          <p:cNvCxnSpPr/>
          <p:nvPr/>
        </p:nvCxnSpPr>
        <p:spPr>
          <a:xfrm flipV="1">
            <a:off x="6641757" y="1825625"/>
            <a:ext cx="1204784" cy="293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60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EB3AB-1C11-433B-AC00-5F6B3004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E" dirty="0"/>
            </a:b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FrutigerNextLT-Regular"/>
              </a:rPr>
              <a:t>Self-Assessment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FE7B0-DE14-4643-B01F-6C159C675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18" y="2133600"/>
            <a:ext cx="4988011" cy="4034802"/>
          </a:xfrm>
        </p:spPr>
        <p:txBody>
          <a:bodyPr/>
          <a:lstStyle/>
          <a:p>
            <a:r>
              <a:rPr lang="en-GB" dirty="0"/>
              <a:t>Try this free self-assessment quiz that is suited to basic skills learners.</a:t>
            </a:r>
          </a:p>
          <a:p>
            <a:r>
              <a:rPr lang="en-GB" dirty="0"/>
              <a:t> </a:t>
            </a:r>
            <a:r>
              <a:rPr lang="en-IE" u="sng" dirty="0">
                <a:hlinkClick r:id="rId2"/>
              </a:rPr>
              <a:t>https://citoproject.eu/</a:t>
            </a:r>
            <a:r>
              <a:rPr lang="en-IE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B641B9-7CEC-4073-8041-625774BAC5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9" r="1"/>
          <a:stretch/>
        </p:blipFill>
        <p:spPr>
          <a:xfrm>
            <a:off x="6791302" y="1690688"/>
            <a:ext cx="4807379" cy="33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9D7D-35A8-4050-B3A8-3737DAC92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IE" dirty="0">
                <a:solidFill>
                  <a:srgbClr val="4A4A49"/>
                </a:solidFill>
                <a:latin typeface="FrutigerNextLT-Regular"/>
              </a:rPr>
            </a:b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FrutigerNextLT-Regular"/>
              </a:rPr>
              <a:t>DigCompEdu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FrutigerNextLT-Regular"/>
              </a:rPr>
              <a:t> Competency Levels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D1A376-3CA9-415C-9056-F59833F3B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875" y="1819275"/>
            <a:ext cx="809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7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BAB72-BD5B-4536-AFF1-EE1AA4381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FrutigerNextLT-Regular"/>
              </a:rPr>
              <a:t>DigCompEdu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FrutigerNextLT-Regular"/>
              </a:rPr>
              <a:t> Competency Levels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1A5FA-1932-4777-8247-EF1ADF57B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utigerNextLT-Regular"/>
              </a:rPr>
              <a:t>BEGINNER (A1)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DE675-A346-404D-BC74-631761E32C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Making little use of digital technologies for assessment.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Making little use of digital data for monitoring progress.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Making little use of digital data for feedback and planning.</a:t>
            </a:r>
          </a:p>
          <a:p>
            <a:pPr>
              <a:lnSpc>
                <a:spcPct val="100000"/>
              </a:lnSpc>
            </a:pPr>
            <a:endParaRPr lang="en-US" sz="2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F1C59-BCF3-4EF9-8FE4-79A4CDE14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utigerNextLT-Regular"/>
              </a:rPr>
              <a:t>Explorer (A2)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7BE96-36C8-4A31-8B5D-DEE041A4E47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Integrating digital technologies into traditional assessment strategies.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Evaluating basic data on learner activity and performance.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Using digital technologies to inform feedback.</a:t>
            </a:r>
          </a:p>
        </p:txBody>
      </p:sp>
    </p:spTree>
    <p:extLst>
      <p:ext uri="{BB962C8B-B14F-4D97-AF65-F5344CB8AC3E}">
        <p14:creationId xmlns:p14="http://schemas.microsoft.com/office/powerpoint/2010/main" val="341592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BAB72-BD5B-4536-AFF1-EE1AA438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90832"/>
            <a:ext cx="10515600" cy="899856"/>
          </a:xfrm>
        </p:spPr>
        <p:txBody>
          <a:bodyPr/>
          <a:lstStyle/>
          <a:p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FrutigerNextLT-Regular"/>
              </a:rPr>
              <a:t>DigCompEdu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FrutigerNextLT-Regular"/>
              </a:rPr>
              <a:t> Competency Levels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1A5FA-1932-4777-8247-EF1ADF57B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06483"/>
            <a:ext cx="5157787" cy="82391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utigerNextLT-Regular"/>
              </a:rPr>
              <a:t>Integrator (B1)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DE675-A346-404D-BC74-631761E32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30395"/>
            <a:ext cx="5157787" cy="31200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Employing and modifying existing digital assessment tools and formats.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Evaluating a range of digital data to inform teaching.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Using digital technologies to provide feedback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en-US" sz="2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F1C59-BCF3-4EF9-8FE4-79A4CDE14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6951"/>
            <a:ext cx="5183188" cy="62401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utigerNextLT-Regular"/>
              </a:rPr>
              <a:t>Expert (B2</a:t>
            </a:r>
            <a:r>
              <a:rPr lang="en-US" dirty="0">
                <a:solidFill>
                  <a:srgbClr val="4A4A49"/>
                </a:solidFill>
                <a:latin typeface="FrutigerNextLT-Regular"/>
              </a:rPr>
              <a:t>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7BE96-36C8-4A31-8B5D-DEE041A4E4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070"/>
            <a:ext cx="5183188" cy="256402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Strategically using a range of digital assessment formats.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Strategically employing the digital tool for data generation.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Using digital data to enhance the effectiveness of feedback and support.</a:t>
            </a:r>
          </a:p>
        </p:txBody>
      </p:sp>
    </p:spTree>
    <p:extLst>
      <p:ext uri="{BB962C8B-B14F-4D97-AF65-F5344CB8AC3E}">
        <p14:creationId xmlns:p14="http://schemas.microsoft.com/office/powerpoint/2010/main" val="189640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BAB72-BD5B-4536-AFF1-EE1AA438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44146"/>
            <a:ext cx="10515600" cy="646542"/>
          </a:xfrm>
        </p:spPr>
        <p:txBody>
          <a:bodyPr>
            <a:normAutofit fontScale="90000"/>
          </a:bodyPr>
          <a:lstStyle/>
          <a:p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FrutigerNextLT-Regular"/>
              </a:rPr>
              <a:t>DigCompEdu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FrutigerNextLT-Regular"/>
              </a:rPr>
              <a:t> Competency Levels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1A5FA-1932-4777-8247-EF1ADF57B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9980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utigerNextLT-Regular"/>
              </a:rPr>
              <a:t>Leader (C1)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DE675-A346-404D-BC74-631761E32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28103"/>
            <a:ext cx="5157787" cy="281734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Comprehensively and critically selecting, creating, and adapting digital assessment formats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Using digital data to reflect on learning patterns and teaching strategies.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Using digital technologies to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personalise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feedback and support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en-US" sz="2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F1C59-BCF3-4EF9-8FE4-79A4CDE14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56556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utigerNextLT-Regular"/>
              </a:rPr>
              <a:t>Pioneer (C2)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7BE96-36C8-4A31-8B5D-DEE041A4E47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Developing innovative assessment formats, using digital technologies.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Innovating data generation and evaluation.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Using digital data to evaluate and improve teaching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0075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EDCCE326C55B4FB5BBAFADB961781B" ma:contentTypeVersion="13" ma:contentTypeDescription="Create a new document." ma:contentTypeScope="" ma:versionID="a0eda110571ca418f0c5f478fbbc3006">
  <xsd:schema xmlns:xsd="http://www.w3.org/2001/XMLSchema" xmlns:xs="http://www.w3.org/2001/XMLSchema" xmlns:p="http://schemas.microsoft.com/office/2006/metadata/properties" xmlns:ns2="60267b3c-f8f9-4f1c-8071-6fd4c4a5918d" xmlns:ns3="b9745bfb-b8e4-4556-817c-a1328febeec6" targetNamespace="http://schemas.microsoft.com/office/2006/metadata/properties" ma:root="true" ma:fieldsID="d23446a5b3af1bdd96ae6c0c71e5282c" ns2:_="" ns3:_="">
    <xsd:import namespace="60267b3c-f8f9-4f1c-8071-6fd4c4a5918d"/>
    <xsd:import namespace="b9745bfb-b8e4-4556-817c-a1328febee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67b3c-f8f9-4f1c-8071-6fd4c4a59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45bfb-b8e4-4556-817c-a1328febee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E86884-3EA1-49BD-ACF0-DF4359FCC9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FAACD9-91AF-406C-B7F4-C27D18D87B5A}">
  <ds:schemaRefs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6069a199-7bcc-4419-badd-dd730f62d267"/>
    <ds:schemaRef ds:uri="835ed064-3fd3-4060-9506-ff99f320bc65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7BE9AA-FFAF-4F57-8B4D-0B81053A6AB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520</Words>
  <Application>Microsoft Office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FrutigerNextLT-Regular</vt:lpstr>
      <vt:lpstr>Office Theme</vt:lpstr>
      <vt:lpstr>PowerPoint Presentation</vt:lpstr>
      <vt:lpstr>PowerPoint Presentation</vt:lpstr>
      <vt:lpstr>PowerPoint Presentation</vt:lpstr>
      <vt:lpstr> Ice-breaker!</vt:lpstr>
      <vt:lpstr> Self-Assessment Exercise</vt:lpstr>
      <vt:lpstr> DigCompEdu Competency Levels </vt:lpstr>
      <vt:lpstr>DigCompEdu Competency Levels</vt:lpstr>
      <vt:lpstr>DigCompEdu Competency Levels</vt:lpstr>
      <vt:lpstr>DigCompEdu Competency Levels</vt:lpstr>
      <vt:lpstr> How to make a ProProfs Quiz</vt:lpstr>
      <vt:lpstr> Post-course Assignment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POU Andragog</dc:creator>
  <cp:lastModifiedBy>Bróna Conroy</cp:lastModifiedBy>
  <cp:revision>27</cp:revision>
  <dcterms:created xsi:type="dcterms:W3CDTF">2022-01-13T11:11:30Z</dcterms:created>
  <dcterms:modified xsi:type="dcterms:W3CDTF">2022-09-21T09:28:13Z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0x010100D3EDCCE326C55B4FB5BBAFADB961781B</vt:lpwstr>
  </property>
</Properties>
</file>