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  <p:sldId id="257" r:id="rId6"/>
    <p:sldId id="283" r:id="rId7"/>
    <p:sldId id="259" r:id="rId8"/>
    <p:sldId id="260" r:id="rId9"/>
    <p:sldId id="280" r:id="rId10"/>
    <p:sldId id="282" r:id="rId11"/>
    <p:sldId id="268" r:id="rId12"/>
    <p:sldId id="271" r:id="rId13"/>
    <p:sldId id="270" r:id="rId14"/>
    <p:sldId id="276" r:id="rId15"/>
    <p:sldId id="277" r:id="rId16"/>
    <p:sldId id="281" r:id="rId1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2" autoAdjust="0"/>
    <p:restoredTop sz="94660"/>
  </p:normalViewPr>
  <p:slideViewPr>
    <p:cSldViewPr snapToGrid="0">
      <p:cViewPr varScale="1">
        <p:scale>
          <a:sx n="63" d="100"/>
          <a:sy n="63" d="100"/>
        </p:scale>
        <p:origin x="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C2092-6452-4737-8D0F-362CFE2E88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A9A951-6400-495C-8FA7-263D7E407E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CD3DD8-9270-4C5F-9985-6BF69F04E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D0D68-E611-4F09-A76D-2534DBB9311D}" type="datetimeFigureOut">
              <a:rPr lang="hr-HR" smtClean="0"/>
              <a:t>21.9.2022.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9E4FAC-180F-4B05-A996-EC45FC87B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864986-2750-4116-9823-F307F26F4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91A94-6CC6-4FEA-B7FF-13B2821226E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97399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81F76-1DB5-41D4-B636-DCA07CB62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6732BF-AB2B-4E55-B65E-3D1C7850A1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4E03A5-AF97-4A96-8E60-36170E6F8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D0D68-E611-4F09-A76D-2534DBB9311D}" type="datetimeFigureOut">
              <a:rPr lang="hr-HR" smtClean="0"/>
              <a:t>21.9.2022.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6FAE32-FD5C-4B94-BB85-706ECC633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BCDDFA-E313-4C6C-BCDD-9EFAD7E2A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91A94-6CC6-4FEA-B7FF-13B2821226E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72556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4F7176-8983-4606-B7FD-CF7C32ABD6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FE154D-DBA7-47B2-9679-523B7384AF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BC8CEE-E93C-4779-84F5-8262401FC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D0D68-E611-4F09-A76D-2534DBB9311D}" type="datetimeFigureOut">
              <a:rPr lang="hr-HR" smtClean="0"/>
              <a:t>21.9.2022.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EC00D-BF5D-47C9-B2EF-04ED110D5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2F0998-8EBC-4BFF-8439-F69B53CA2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91A94-6CC6-4FEA-B7FF-13B2821226E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33555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CD224-83B9-4893-B871-B88F55740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0846E-1CB8-4A14-8893-671C1D372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ABDCC-1C2B-4B27-BA32-F5B479872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D0D68-E611-4F09-A76D-2534DBB9311D}" type="datetimeFigureOut">
              <a:rPr lang="hr-HR" smtClean="0"/>
              <a:t>21.9.2022.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E76F50-0BD3-4430-9E7B-C5107DAA6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F35E18-659A-4323-89DA-D92A18356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91A94-6CC6-4FEA-B7FF-13B2821226E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6265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4827F-6533-477C-AC0F-159819D91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D181F7-93B3-442B-8B5D-709F35D61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39EF7-1132-4541-8EC9-ABAEC24F7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D0D68-E611-4F09-A76D-2534DBB9311D}" type="datetimeFigureOut">
              <a:rPr lang="hr-HR" smtClean="0"/>
              <a:t>21.9.2022.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AEF635-ADEB-49BC-8956-C14EBFF4C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212445-30DE-4827-AE0B-328615AEE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91A94-6CC6-4FEA-B7FF-13B2821226E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92027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25000-4D18-462C-87B2-84C9F771D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2BB18-EB13-4605-A52D-0F2C1DC80D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8853C4-40AF-44B3-92AB-5E7A8FEBFE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524FBF-8FE4-4EF5-AD57-208048DC8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D0D68-E611-4F09-A76D-2534DBB9311D}" type="datetimeFigureOut">
              <a:rPr lang="hr-HR" smtClean="0"/>
              <a:t>21.9.2022.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07C328-598B-4910-ABD0-6076FC970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B1A7C2-FCB9-4F2D-B861-B788A6161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91A94-6CC6-4FEA-B7FF-13B2821226E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03701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56F2E-0467-484D-A00C-D52D5007C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99C630-9D7F-4178-A9D7-D8C86DCA7B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46C126-F83F-4000-AFA8-37D4BE427F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BC25B5-5E92-467B-81ED-C7F5F9901E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5E53AE-5449-48F7-8067-6C96F66CC1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2605F4-924C-4386-9E5D-1E6259FB5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D0D68-E611-4F09-A76D-2534DBB9311D}" type="datetimeFigureOut">
              <a:rPr lang="hr-HR" smtClean="0"/>
              <a:t>21.9.2022.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E91112-0ABE-4FC1-8643-AD4B3B75A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DBBD6F-2817-4F54-AE24-C92F73A0B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91A94-6CC6-4FEA-B7FF-13B2821226E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18043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08EC7-D870-4896-AFF3-586AFB0C2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456AB3-4E9B-46C9-97FD-07BC0BDC8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D0D68-E611-4F09-A76D-2534DBB9311D}" type="datetimeFigureOut">
              <a:rPr lang="hr-HR" smtClean="0"/>
              <a:t>21.9.2022.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21095F-8DA8-493F-8AA0-6C4ADFF82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60427F-D59D-4028-B168-69C0B04A2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91A94-6CC6-4FEA-B7FF-13B2821226E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73912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7037E1-75D8-458D-9FF5-BE5818C9D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D0D68-E611-4F09-A76D-2534DBB9311D}" type="datetimeFigureOut">
              <a:rPr lang="hr-HR" smtClean="0"/>
              <a:t>21.9.2022.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809FCF-C2F1-4E42-B802-A89B9AA59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8BF5C9-ED5D-454C-9FF9-07DB3D018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91A94-6CC6-4FEA-B7FF-13B2821226E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56821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1FE1B-0BE2-4C22-A903-82E41101B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C671D-70CA-4853-AE5C-003220F2D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EE1AAA-D534-483B-AD47-6866825C86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B8CF57-6DA9-4BD1-ABDE-411CD3948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D0D68-E611-4F09-A76D-2534DBB9311D}" type="datetimeFigureOut">
              <a:rPr lang="hr-HR" smtClean="0"/>
              <a:t>21.9.2022.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205B7B-A3CE-4FC4-A250-4E261AA45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C0F57A-286E-417F-B7CA-4D33E90D3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91A94-6CC6-4FEA-B7FF-13B2821226E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14934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E7370-D395-4E3E-93F5-E3C6C3DC1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CA4AE1-E16A-4CD0-B74F-178A6138BE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7327E7-04ED-49C7-891E-25D3888C24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6CF3BA-E13D-4231-A287-205FCD330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D0D68-E611-4F09-A76D-2534DBB9311D}" type="datetimeFigureOut">
              <a:rPr lang="hr-HR" smtClean="0"/>
              <a:t>21.9.2022.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702BC6-C73F-4EC2-A8AF-DA9E83DEB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5F9089-F8BF-46BB-BA3B-52F2B704F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91A94-6CC6-4FEA-B7FF-13B2821226E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15103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CDAB43-7DD5-40AF-B67A-D8FDE0160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C6526-8E7E-4D70-860C-FFFF0DA1DF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0F491-B1D9-435D-8675-602020408C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D0D68-E611-4F09-A76D-2534DBB9311D}" type="datetimeFigureOut">
              <a:rPr lang="hr-HR" smtClean="0"/>
              <a:t>21.9.2022.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D7F272-7425-4E99-9D2E-A885356CF9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B7EB8-519C-4428-842E-53FCF33B11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91A94-6CC6-4FEA-B7FF-13B2821226E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84651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/2.0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google.com/view/e-pool/hom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ntimeter.com/app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microsoft.com/office/2007/relationships/hdphoto" Target="../media/hdphoto2.wdp"/><Relationship Id="rId4" Type="http://schemas.openxmlformats.org/officeDocument/2006/relationships/image" Target="../media/image5.png"/><Relationship Id="rId9" Type="http://schemas.microsoft.com/office/2007/relationships/hdphoto" Target="../media/hdphoto4.wd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adlet.com/mihaeladovecar/5yl0u59drqfor61t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6EC532C-5CC7-4101-8281-0A85FA2B68F7}"/>
              </a:ext>
            </a:extLst>
          </p:cNvPr>
          <p:cNvSpPr txBox="1"/>
          <p:nvPr/>
        </p:nvSpPr>
        <p:spPr>
          <a:xfrm>
            <a:off x="637162" y="2721114"/>
            <a:ext cx="1275710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0" i="0" dirty="0">
                <a:solidFill>
                  <a:schemeClr val="accent1">
                    <a:lumMod val="75000"/>
                  </a:schemeClr>
                </a:solidFill>
                <a:effectLst/>
                <a:latin typeface="Arial Black" panose="020B0A04020102020204" pitchFamily="34" charset="0"/>
              </a:rPr>
              <a:t>Module 4</a:t>
            </a:r>
            <a:r>
              <a:rPr lang="hr-HR" sz="4000" b="0" i="0" dirty="0">
                <a:solidFill>
                  <a:schemeClr val="accent1">
                    <a:lumMod val="75000"/>
                  </a:schemeClr>
                </a:solidFill>
                <a:effectLst/>
                <a:latin typeface="Arial Black" panose="020B0A04020102020204" pitchFamily="34" charset="0"/>
              </a:rPr>
              <a:t> - </a:t>
            </a:r>
            <a:r>
              <a:rPr lang="en-US" sz="4000" b="0" i="0" dirty="0">
                <a:solidFill>
                  <a:schemeClr val="accent1">
                    <a:lumMod val="75000"/>
                  </a:schemeClr>
                </a:solidFill>
                <a:effectLst/>
                <a:latin typeface="Arial Black" panose="020B0A04020102020204" pitchFamily="34" charset="0"/>
              </a:rPr>
              <a:t> Accessibility</a:t>
            </a:r>
            <a:r>
              <a:rPr lang="sl-SI" sz="4000" b="0" i="0" dirty="0">
                <a:solidFill>
                  <a:schemeClr val="accent1">
                    <a:lumMod val="75000"/>
                  </a:schemeClr>
                </a:solidFill>
                <a:effectLst/>
                <a:latin typeface="Arial Black" panose="020B0A04020102020204" pitchFamily="34" charset="0"/>
              </a:rPr>
              <a:t>, 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i</a:t>
            </a:r>
            <a:r>
              <a:rPr lang="en-US" sz="4000" b="0" i="0" dirty="0">
                <a:solidFill>
                  <a:schemeClr val="accent1">
                    <a:lumMod val="75000"/>
                  </a:schemeClr>
                </a:solidFill>
                <a:effectLst/>
                <a:latin typeface="Arial Black" panose="020B0A04020102020204" pitchFamily="34" charset="0"/>
              </a:rPr>
              <a:t>nclusion,</a:t>
            </a:r>
            <a:r>
              <a:rPr lang="sl-SI" sz="4000" b="0" i="0" dirty="0">
                <a:solidFill>
                  <a:schemeClr val="accent1">
                    <a:lumMod val="75000"/>
                  </a:schemeClr>
                </a:solidFill>
                <a:effectLst/>
                <a:latin typeface="Arial Black" panose="020B0A04020102020204" pitchFamily="34" charset="0"/>
              </a:rPr>
              <a:t> and </a:t>
            </a:r>
            <a:r>
              <a:rPr lang="en-GB" sz="4000" b="0" i="0" dirty="0">
                <a:solidFill>
                  <a:schemeClr val="accent1">
                    <a:lumMod val="75000"/>
                  </a:schemeClr>
                </a:solidFill>
                <a:effectLst/>
                <a:latin typeface="Arial Black" panose="020B0A04020102020204" pitchFamily="34" charset="0"/>
              </a:rPr>
              <a:t>responsible </a:t>
            </a:r>
            <a:r>
              <a:rPr lang="en-GB" sz="4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u</a:t>
            </a:r>
            <a:r>
              <a:rPr lang="en-GB" sz="4000" b="0" i="0" dirty="0">
                <a:solidFill>
                  <a:schemeClr val="accent1">
                    <a:lumMod val="75000"/>
                  </a:schemeClr>
                </a:solidFill>
                <a:effectLst/>
                <a:latin typeface="Arial Black" panose="020B0A04020102020204" pitchFamily="34" charset="0"/>
              </a:rPr>
              <a:t>se</a:t>
            </a:r>
            <a:endParaRPr lang="en-GB" sz="400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3" name="Picture 2" descr="logo for the CC BY-NC license">
            <a:extLst>
              <a:ext uri="{FF2B5EF4-FFF2-40B4-BE49-F238E27FC236}">
                <a16:creationId xmlns:a16="http://schemas.microsoft.com/office/drawing/2014/main" id="{FE7A9E53-6128-44DB-94E0-03C4905465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271" y="254350"/>
            <a:ext cx="2378341" cy="83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6">
            <a:extLst>
              <a:ext uri="{FF2B5EF4-FFF2-40B4-BE49-F238E27FC236}">
                <a16:creationId xmlns:a16="http://schemas.microsoft.com/office/drawing/2014/main" id="{D4F14C76-A69C-4577-B57D-4EFA86B8F3F3}"/>
              </a:ext>
            </a:extLst>
          </p:cNvPr>
          <p:cNvSpPr txBox="1"/>
          <p:nvPr/>
        </p:nvSpPr>
        <p:spPr>
          <a:xfrm>
            <a:off x="6207612" y="285838"/>
            <a:ext cx="21246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1100" dirty="0"/>
              <a:t>This work is licensed under a </a:t>
            </a:r>
            <a:r>
              <a:rPr lang="en-IE" sz="1100" b="1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Creative Commons  Attribution-</a:t>
            </a:r>
            <a:r>
              <a:rPr lang="en-IE" sz="1100" b="1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NonCommercial</a:t>
            </a:r>
            <a:r>
              <a:rPr lang="en-IE" sz="1100" b="1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2.0 Generic (CC BY-NC 2.0) International License</a:t>
            </a:r>
            <a:endParaRPr lang="en-IE" sz="1100" b="1" dirty="0"/>
          </a:p>
        </p:txBody>
      </p:sp>
    </p:spTree>
    <p:extLst>
      <p:ext uri="{BB962C8B-B14F-4D97-AF65-F5344CB8AC3E}">
        <p14:creationId xmlns:p14="http://schemas.microsoft.com/office/powerpoint/2010/main" val="2014011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243840" y="1402080"/>
            <a:ext cx="11826239" cy="4774883"/>
          </a:xfrm>
        </p:spPr>
        <p:txBody>
          <a:bodyPr/>
          <a:lstStyle/>
          <a:p>
            <a:pPr marL="0" indent="0">
              <a:buNone/>
            </a:pPr>
            <a:r>
              <a:rPr lang="sl-SI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EXERCISE:</a:t>
            </a:r>
          </a:p>
          <a:p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 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Microsoft Edge browser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to a page such as </a:t>
            </a:r>
            <a:r>
              <a:rPr lang="de-DE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ool </a:t>
            </a:r>
            <a:r>
              <a:rPr lang="en-GB" sz="2400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https://sites.google.com/view/e-pool/home</a:t>
            </a:r>
            <a:endParaRPr lang="sl-SI" sz="2400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sl-SI" sz="2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Immersive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2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Reader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Microsoft read-aloud function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2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sl-SI" sz="2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2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2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dots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(…) in </a:t>
            </a:r>
            <a:r>
              <a:rPr lang="sl-SI" sz="2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2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upper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2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2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corner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2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2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2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browser</a:t>
            </a:r>
            <a:endParaRPr lang="sl-SI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2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2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2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aloud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2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(Ctrl + Shift + U)</a:t>
            </a:r>
          </a:p>
          <a:p>
            <a:pPr marL="0" indent="0">
              <a:buNone/>
            </a:pP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Optional: instead of Microsoft Edge browser you can open Microsoft Office Word and use </a:t>
            </a:r>
            <a:r>
              <a:rPr lang="de-DE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mmersive </a:t>
            </a:r>
            <a:r>
              <a:rPr lang="de-DE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eader there (open Word, g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to View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l-SI" sz="2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Immersive Reader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>
              <a:buFont typeface="Wingdings" panose="05000000000000000000" pitchFamily="2" charset="2"/>
              <a:buChar char="Ø"/>
            </a:pPr>
            <a:endParaRPr lang="sl-SI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772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81000" y="1295400"/>
            <a:ext cx="11704320" cy="45582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EXERCISE: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a Mentimeter poll on diverse learners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 </a:t>
            </a:r>
            <a:r>
              <a:rPr lang="sl-SI" sz="2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2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Mentimeter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2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account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https://www.mentimeter.com/app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person </a:t>
            </a:r>
            <a:r>
              <a:rPr lang="sl-SI" sz="2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2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2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creates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simple poll using Mentimeter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and the others discuss possible answers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sl-SI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a diverse learner? </a:t>
            </a:r>
            <a:endParaRPr lang="sl-SI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digital tools can you use to support them?</a:t>
            </a:r>
            <a:endParaRPr lang="sl-SI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Immersive Reader used for?</a:t>
            </a:r>
            <a:endParaRPr lang="sl-SI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E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Show 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Mentimeter</a:t>
            </a:r>
            <a:r>
              <a:rPr lang="en-IE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created.</a:t>
            </a:r>
            <a:endParaRPr lang="sl-SI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l-SI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401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23273" y="1108364"/>
            <a:ext cx="10808854" cy="4865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ost-course assignments</a:t>
            </a:r>
            <a:r>
              <a:rPr lang="sl-SI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 NALA’s Principles for Good Adult Literacy Work.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Principles for Good Adult Literacy Work p. 7, p.15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Reflect on how </a:t>
            </a:r>
            <a:r>
              <a:rPr lang="sl-SI" sz="2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can use technology safely and responsibly with </a:t>
            </a:r>
            <a:r>
              <a:rPr lang="sl-SI" sz="2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learners. Post to chat in the learning platform.</a:t>
            </a:r>
            <a:endParaRPr lang="sl-SI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EXERCISE: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a Mentimeter Poll on the safe use of technology 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i.e. 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a safe e-mail address, what is the URL/web address of a safe site etc.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en-IE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Show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created Mentimeter.</a:t>
            </a:r>
          </a:p>
          <a:p>
            <a:pPr marL="0" indent="0">
              <a:buNone/>
            </a:pPr>
            <a:endParaRPr lang="sl-SI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792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  <a:r>
              <a:rPr lang="sl-SI" b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1454051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značba mesta vsebine 2"/>
          <p:cNvPicPr>
            <a:picLocks noGrp="1" noChangeAspect="1"/>
          </p:cNvPicPr>
          <p:nvPr>
            <p:ph idx="1"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6765" y="1016002"/>
            <a:ext cx="7118470" cy="5253325"/>
          </a:xfrm>
        </p:spPr>
      </p:pic>
    </p:spTree>
    <p:extLst>
      <p:ext uri="{BB962C8B-B14F-4D97-AF65-F5344CB8AC3E}">
        <p14:creationId xmlns:p14="http://schemas.microsoft.com/office/powerpoint/2010/main" val="4196454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sikulmio 1">
            <a:extLst>
              <a:ext uri="{FF2B5EF4-FFF2-40B4-BE49-F238E27FC236}">
                <a16:creationId xmlns:a16="http://schemas.microsoft.com/office/drawing/2014/main" id="{2D4023FB-A89F-449D-8EC6-6A511D56FC49}"/>
              </a:ext>
            </a:extLst>
          </p:cNvPr>
          <p:cNvSpPr/>
          <p:nvPr/>
        </p:nvSpPr>
        <p:spPr>
          <a:xfrm>
            <a:off x="998010" y="2427891"/>
            <a:ext cx="1672681" cy="1412485"/>
          </a:xfrm>
          <a:prstGeom prst="hexagon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cs typeface="Calibri"/>
              </a:rPr>
              <a:t>AUDIO</a:t>
            </a:r>
            <a:endParaRPr lang="fi-FI" dirty="0"/>
          </a:p>
        </p:txBody>
      </p:sp>
      <p:sp>
        <p:nvSpPr>
          <p:cNvPr id="3" name="Kuusikulmio 2">
            <a:extLst>
              <a:ext uri="{FF2B5EF4-FFF2-40B4-BE49-F238E27FC236}">
                <a16:creationId xmlns:a16="http://schemas.microsoft.com/office/drawing/2014/main" id="{D295517E-B7D7-45B8-A07B-E0F4E078C045}"/>
              </a:ext>
            </a:extLst>
          </p:cNvPr>
          <p:cNvSpPr/>
          <p:nvPr/>
        </p:nvSpPr>
        <p:spPr>
          <a:xfrm>
            <a:off x="998010" y="4482930"/>
            <a:ext cx="1672681" cy="1412485"/>
          </a:xfrm>
          <a:prstGeom prst="hexagon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dirty="0">
                <a:cs typeface="Calibri"/>
              </a:rPr>
              <a:t>LIVE</a:t>
            </a:r>
            <a:endParaRPr lang="fi-FI" dirty="0"/>
          </a:p>
        </p:txBody>
      </p:sp>
      <p:sp>
        <p:nvSpPr>
          <p:cNvPr id="4" name="Kuusikulmio 3">
            <a:extLst>
              <a:ext uri="{FF2B5EF4-FFF2-40B4-BE49-F238E27FC236}">
                <a16:creationId xmlns:a16="http://schemas.microsoft.com/office/drawing/2014/main" id="{09CA51A1-AAD6-4837-B365-1CA89B9641CA}"/>
              </a:ext>
            </a:extLst>
          </p:cNvPr>
          <p:cNvSpPr/>
          <p:nvPr/>
        </p:nvSpPr>
        <p:spPr>
          <a:xfrm>
            <a:off x="6363595" y="2427892"/>
            <a:ext cx="1672681" cy="1412485"/>
          </a:xfrm>
          <a:prstGeom prst="hexagon">
            <a:avLst/>
          </a:prstGeom>
          <a:solidFill>
            <a:srgbClr val="973FD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dirty="0">
                <a:cs typeface="Calibri"/>
              </a:rPr>
              <a:t>REACTION</a:t>
            </a:r>
            <a:endParaRPr lang="fi-FI" dirty="0"/>
          </a:p>
        </p:txBody>
      </p:sp>
      <p:sp>
        <p:nvSpPr>
          <p:cNvPr id="5" name="Kuusikulmio 4">
            <a:extLst>
              <a:ext uri="{FF2B5EF4-FFF2-40B4-BE49-F238E27FC236}">
                <a16:creationId xmlns:a16="http://schemas.microsoft.com/office/drawing/2014/main" id="{010E200A-EC2F-4CAB-BA3B-EF1E6FC885D2}"/>
              </a:ext>
            </a:extLst>
          </p:cNvPr>
          <p:cNvSpPr/>
          <p:nvPr/>
        </p:nvSpPr>
        <p:spPr>
          <a:xfrm>
            <a:off x="6363595" y="4482930"/>
            <a:ext cx="1672681" cy="1412485"/>
          </a:xfrm>
          <a:prstGeom prst="hexagon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dirty="0">
                <a:cs typeface="Calibri"/>
              </a:rPr>
              <a:t>WEBCAM</a:t>
            </a:r>
            <a:endParaRPr lang="fi-FI" dirty="0"/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8023344F-D5FA-4E5A-9142-FCD38683852C}"/>
              </a:ext>
            </a:extLst>
          </p:cNvPr>
          <p:cNvSpPr/>
          <p:nvPr/>
        </p:nvSpPr>
        <p:spPr>
          <a:xfrm>
            <a:off x="3008971" y="2427891"/>
            <a:ext cx="2378925" cy="141248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cs typeface="Calibri"/>
            </a:endParaRPr>
          </a:p>
          <a:p>
            <a:pPr algn="ctr"/>
            <a:endParaRPr lang="fi-FI" dirty="0">
              <a:cs typeface="Calibri"/>
            </a:endParaRPr>
          </a:p>
          <a:p>
            <a:pPr algn="ctr"/>
            <a:r>
              <a:rPr lang="fi-FI" dirty="0">
                <a:cs typeface="Calibri"/>
              </a:rPr>
              <a:t>Mute yourself when not talking</a:t>
            </a:r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745E1E30-B194-469C-A902-DF6B3166D7A9}"/>
              </a:ext>
            </a:extLst>
          </p:cNvPr>
          <p:cNvSpPr/>
          <p:nvPr/>
        </p:nvSpPr>
        <p:spPr>
          <a:xfrm>
            <a:off x="3008971" y="4529392"/>
            <a:ext cx="2378925" cy="141248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fi-FI" dirty="0">
              <a:cs typeface="Calibri"/>
            </a:endParaRPr>
          </a:p>
          <a:p>
            <a:pPr algn="ctr"/>
            <a:endParaRPr lang="fi-FI" dirty="0">
              <a:cs typeface="Calibri"/>
            </a:endParaRPr>
          </a:p>
          <a:p>
            <a:pPr algn="ctr"/>
            <a:r>
              <a:rPr lang="fi-FI" dirty="0">
                <a:cs typeface="Calibri"/>
              </a:rPr>
              <a:t>Ongoing comments and questions in chat</a:t>
            </a:r>
            <a:endParaRPr lang="fi-FI" dirty="0"/>
          </a:p>
        </p:txBody>
      </p:sp>
      <p:sp>
        <p:nvSpPr>
          <p:cNvPr id="10" name="Suorakulmio 9">
            <a:extLst>
              <a:ext uri="{FF2B5EF4-FFF2-40B4-BE49-F238E27FC236}">
                <a16:creationId xmlns:a16="http://schemas.microsoft.com/office/drawing/2014/main" id="{8023344F-D5FA-4E5A-9142-FCD38683852C}"/>
              </a:ext>
            </a:extLst>
          </p:cNvPr>
          <p:cNvSpPr/>
          <p:nvPr/>
        </p:nvSpPr>
        <p:spPr>
          <a:xfrm>
            <a:off x="8357625" y="2427891"/>
            <a:ext cx="2378925" cy="141248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cs typeface="Calibri"/>
            </a:endParaRPr>
          </a:p>
          <a:p>
            <a:pPr algn="ctr"/>
            <a:endParaRPr lang="fi-FI" dirty="0">
              <a:cs typeface="Calibri"/>
            </a:endParaRPr>
          </a:p>
          <a:p>
            <a:pPr algn="ctr"/>
            <a:r>
              <a:rPr lang="fi-FI" dirty="0">
                <a:cs typeface="Calibri"/>
              </a:rPr>
              <a:t>Use reactions to express yourself</a:t>
            </a:r>
          </a:p>
        </p:txBody>
      </p:sp>
      <p:pic>
        <p:nvPicPr>
          <p:cNvPr id="9" name="Kuva 8"/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194253" y="2463202"/>
            <a:ext cx="679508" cy="733436"/>
          </a:xfrm>
          <a:prstGeom prst="rect">
            <a:avLst/>
          </a:prstGeom>
        </p:spPr>
      </p:pic>
      <p:pic>
        <p:nvPicPr>
          <p:cNvPr id="12" name="Kuva 11"/>
          <p:cNvPicPr>
            <a:picLocks noChangeAspect="1"/>
          </p:cNvPicPr>
          <p:nvPr/>
        </p:nvPicPr>
        <p:blipFill>
          <a:blip r:embed="rId4">
            <a:biLevel thresh="25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55918" y="4643969"/>
            <a:ext cx="662280" cy="620888"/>
          </a:xfrm>
          <a:prstGeom prst="rect">
            <a:avLst/>
          </a:prstGeom>
        </p:spPr>
      </p:pic>
      <p:sp>
        <p:nvSpPr>
          <p:cNvPr id="13" name="Suorakulmio 12">
            <a:extLst>
              <a:ext uri="{FF2B5EF4-FFF2-40B4-BE49-F238E27FC236}">
                <a16:creationId xmlns:a16="http://schemas.microsoft.com/office/drawing/2014/main" id="{8023344F-D5FA-4E5A-9142-FCD38683852C}"/>
              </a:ext>
            </a:extLst>
          </p:cNvPr>
          <p:cNvSpPr/>
          <p:nvPr/>
        </p:nvSpPr>
        <p:spPr>
          <a:xfrm>
            <a:off x="8357625" y="4482930"/>
            <a:ext cx="2378925" cy="141248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cs typeface="Calibri"/>
            </a:endParaRPr>
          </a:p>
          <a:p>
            <a:pPr algn="ctr"/>
            <a:endParaRPr lang="fi-FI" dirty="0">
              <a:cs typeface="Calibri"/>
            </a:endParaRPr>
          </a:p>
          <a:p>
            <a:pPr algn="ctr"/>
            <a:r>
              <a:rPr lang="fi-FI" dirty="0">
                <a:cs typeface="Calibri"/>
              </a:rPr>
              <a:t>Leave it on if possible</a:t>
            </a:r>
          </a:p>
        </p:txBody>
      </p:sp>
      <p:pic>
        <p:nvPicPr>
          <p:cNvPr id="16" name="Kuva 15"/>
          <p:cNvPicPr>
            <a:picLocks noChangeAspect="1"/>
          </p:cNvPicPr>
          <p:nvPr/>
        </p:nvPicPr>
        <p:blipFill rotWithShape="1">
          <a:blip r:embed="rId6">
            <a:biLevel thresh="25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rcRect t="16637" b="17195"/>
          <a:stretch/>
        </p:blipFill>
        <p:spPr>
          <a:xfrm>
            <a:off x="3745825" y="2479429"/>
            <a:ext cx="828464" cy="589085"/>
          </a:xfrm>
          <a:prstGeom prst="rect">
            <a:avLst/>
          </a:prstGeom>
        </p:spPr>
      </p:pic>
      <p:pic>
        <p:nvPicPr>
          <p:cNvPr id="14" name="Kuva 13"/>
          <p:cNvPicPr>
            <a:picLocks noChangeAspect="1"/>
          </p:cNvPicPr>
          <p:nvPr/>
        </p:nvPicPr>
        <p:blipFill>
          <a:blip r:embed="rId8">
            <a:biLevel thresh="25000"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199376" y="4603570"/>
            <a:ext cx="695422" cy="647790"/>
          </a:xfrm>
          <a:prstGeom prst="rect">
            <a:avLst/>
          </a:prstGeom>
        </p:spPr>
      </p:pic>
      <p:sp>
        <p:nvSpPr>
          <p:cNvPr id="15" name="Tekstiruutu 14"/>
          <p:cNvSpPr txBox="1"/>
          <p:nvPr/>
        </p:nvSpPr>
        <p:spPr>
          <a:xfrm>
            <a:off x="1002430" y="511539"/>
            <a:ext cx="60128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4000" dirty="0">
                <a:solidFill>
                  <a:srgbClr val="C00000"/>
                </a:solidFill>
              </a:rPr>
              <a:t>VIRTUAL CLASSROOM</a:t>
            </a:r>
          </a:p>
          <a:p>
            <a:r>
              <a:rPr lang="fi-FI" sz="4000" dirty="0">
                <a:solidFill>
                  <a:srgbClr val="C00000"/>
                </a:solidFill>
              </a:rPr>
              <a:t>GROUND RULES</a:t>
            </a:r>
          </a:p>
        </p:txBody>
      </p:sp>
    </p:spTree>
    <p:extLst>
      <p:ext uri="{BB962C8B-B14F-4D97-AF65-F5344CB8AC3E}">
        <p14:creationId xmlns:p14="http://schemas.microsoft.com/office/powerpoint/2010/main" val="2490261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471054" y="2475346"/>
            <a:ext cx="10547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share a</a:t>
            </a:r>
            <a:r>
              <a:rPr lang="sl-SI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scenario</a:t>
            </a:r>
            <a:r>
              <a:rPr lang="sl-SI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 your learners may struggle with access or inclusion with technology.  </a:t>
            </a:r>
          </a:p>
        </p:txBody>
      </p:sp>
      <p:sp>
        <p:nvSpPr>
          <p:cNvPr id="3" name="PoljeZBesedilom 2"/>
          <p:cNvSpPr txBox="1"/>
          <p:nvPr/>
        </p:nvSpPr>
        <p:spPr>
          <a:xfrm>
            <a:off x="471054" y="1487055"/>
            <a:ext cx="7056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Ice-</a:t>
            </a:r>
            <a:r>
              <a:rPr lang="sl-SI" sz="36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breaker</a:t>
            </a:r>
            <a:endParaRPr lang="sl-SI" sz="36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666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471054" y="2105892"/>
            <a:ext cx="1136072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Ensure accessibility to learning resources and activities, for all learners, including those with special needs. </a:t>
            </a:r>
            <a:endParaRPr lang="sl-SI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sl-SI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 and respond to learners’ (digital) expectations, abilities, uses, and misconceptions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sl-SI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Also consider their context, i.e. any physical or cognitive constraints to their use of digital technologies.</a:t>
            </a:r>
            <a:endParaRPr lang="sl-SI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sl-S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ljeZBesedilom 2"/>
          <p:cNvSpPr txBox="1"/>
          <p:nvPr/>
        </p:nvSpPr>
        <p:spPr>
          <a:xfrm>
            <a:off x="471054" y="1289688"/>
            <a:ext cx="7056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6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Accessibility</a:t>
            </a:r>
            <a:r>
              <a:rPr lang="sl-SI" sz="3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36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sl-SI" sz="3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36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inclusion</a:t>
            </a:r>
            <a:endParaRPr lang="sl-SI" sz="4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ljeZBesedilom 3"/>
          <p:cNvSpPr txBox="1"/>
          <p:nvPr/>
        </p:nvSpPr>
        <p:spPr>
          <a:xfrm>
            <a:off x="105878" y="6189044"/>
            <a:ext cx="12291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dirty="0" err="1">
                <a:solidFill>
                  <a:schemeClr val="accent1">
                    <a:lumMod val="75000"/>
                  </a:schemeClr>
                </a:solidFill>
              </a:rPr>
              <a:t>Redecker</a:t>
            </a:r>
            <a:r>
              <a:rPr lang="sl-SI" sz="1400" dirty="0">
                <a:solidFill>
                  <a:schemeClr val="accent1">
                    <a:lumMod val="75000"/>
                  </a:schemeClr>
                </a:solidFill>
              </a:rPr>
              <a:t>, C. 2017. </a:t>
            </a:r>
            <a:r>
              <a:rPr lang="en-GB" sz="1400" i="1" dirty="0">
                <a:solidFill>
                  <a:schemeClr val="accent1">
                    <a:lumMod val="75000"/>
                  </a:schemeClr>
                </a:solidFill>
              </a:rPr>
              <a:t>European Framework for the Digital Competence of Educators: DigCompEdu</a:t>
            </a:r>
            <a:r>
              <a:rPr lang="sl-SI" sz="1400" i="1" dirty="0">
                <a:solidFill>
                  <a:schemeClr val="accent1">
                    <a:lumMod val="75000"/>
                  </a:schemeClr>
                </a:solidFill>
              </a:rPr>
              <a:t>, p. 70</a:t>
            </a:r>
            <a:r>
              <a:rPr lang="en-GB" sz="14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[Online] </a:t>
            </a:r>
            <a:br>
              <a:rPr lang="en-GB" sz="1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Available at: </a:t>
            </a:r>
            <a:r>
              <a:rPr lang="en-GB" sz="1400" u="sng" dirty="0">
                <a:solidFill>
                  <a:schemeClr val="accent1">
                    <a:lumMod val="75000"/>
                  </a:schemeClr>
                </a:solidFill>
              </a:rPr>
              <a:t>https://publications.jrc.ec.europa.eu/repository/handle/JRC107466</a:t>
            </a:r>
            <a:endParaRPr lang="sl-S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342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0" y="1650761"/>
            <a:ext cx="1205653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digital pedagogical strategies which respond to learners’ digital context, e.g. their technology use, availability, competencies, expectations, and attitudes</a:t>
            </a:r>
            <a:r>
              <a:rPr lang="sl-SI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sl-SI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 digital technologies and strategies, e.g. assistive technologies</a:t>
            </a:r>
            <a:r>
              <a:rPr lang="sl-SI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remediate individual leaners’ accessibility problems, e.g. visual or hearing impairments</a:t>
            </a:r>
            <a:r>
              <a:rPr lang="sl-SI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designed for learners in need of special support (e.g. learners with low literacy skills).</a:t>
            </a:r>
            <a:endParaRPr lang="sl-SI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sl-SI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 design principles for increasing accessibility for the resources and digital environments used in teaching</a:t>
            </a:r>
            <a:r>
              <a:rPr lang="sl-SI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 font, size, colours, language, layout, structure</a:t>
            </a:r>
            <a:r>
              <a:rPr lang="sl-SI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sl-SI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sl-SI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 and reflect on the suitability of the measures implemented to improve accessibility and adapt strategies</a:t>
            </a:r>
            <a:r>
              <a:rPr lang="sl-SI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accordingly.</a:t>
            </a:r>
            <a:endParaRPr lang="sl-SI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sl-SI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ljeZBesedilom 2"/>
          <p:cNvSpPr txBox="1"/>
          <p:nvPr/>
        </p:nvSpPr>
        <p:spPr>
          <a:xfrm>
            <a:off x="105878" y="1004429"/>
            <a:ext cx="6227189" cy="646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6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endParaRPr lang="sl-SI" sz="4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ljeZBesedilom 3"/>
          <p:cNvSpPr txBox="1"/>
          <p:nvPr/>
        </p:nvSpPr>
        <p:spPr>
          <a:xfrm>
            <a:off x="105878" y="6189044"/>
            <a:ext cx="12291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dirty="0" err="1">
                <a:solidFill>
                  <a:schemeClr val="accent1">
                    <a:lumMod val="75000"/>
                  </a:schemeClr>
                </a:solidFill>
              </a:rPr>
              <a:t>Redecker</a:t>
            </a:r>
            <a:r>
              <a:rPr lang="sl-SI" sz="1400" dirty="0">
                <a:solidFill>
                  <a:schemeClr val="accent1">
                    <a:lumMod val="75000"/>
                  </a:schemeClr>
                </a:solidFill>
              </a:rPr>
              <a:t>, C. 2017. </a:t>
            </a:r>
            <a:r>
              <a:rPr lang="en-GB" sz="1400" i="1" dirty="0">
                <a:solidFill>
                  <a:schemeClr val="accent1">
                    <a:lumMod val="75000"/>
                  </a:schemeClr>
                </a:solidFill>
              </a:rPr>
              <a:t>European Framework for the Digital Competence of Educators: DigCompEdu</a:t>
            </a:r>
            <a:r>
              <a:rPr lang="sl-SI" sz="1400" i="1" dirty="0">
                <a:solidFill>
                  <a:schemeClr val="accent1">
                    <a:lumMod val="75000"/>
                  </a:schemeClr>
                </a:solidFill>
              </a:rPr>
              <a:t>, p. 70</a:t>
            </a:r>
            <a:r>
              <a:rPr lang="en-GB" sz="14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[Online] </a:t>
            </a:r>
            <a:br>
              <a:rPr lang="en-GB" sz="1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Available at: </a:t>
            </a:r>
            <a:r>
              <a:rPr lang="en-GB" sz="1400" u="sng" dirty="0">
                <a:solidFill>
                  <a:schemeClr val="accent1">
                    <a:lumMod val="75000"/>
                  </a:schemeClr>
                </a:solidFill>
              </a:rPr>
              <a:t>https://publications.jrc.ec.europa.eu/repository/handle/JRC107466</a:t>
            </a:r>
            <a:endParaRPr lang="sl-S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840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471054" y="2004291"/>
            <a:ext cx="1136072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Ensure learner's physical, psychological and social wellbeing while using technologies.</a:t>
            </a:r>
            <a:endParaRPr lang="sl-SI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Empower learners to manage risks and use digital technology safely and responsively.</a:t>
            </a:r>
            <a:endParaRPr lang="sl-SI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React appropriately when the learner's wellbeing is threatened in digital environments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(e.g. cyberbullying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identity theft, fraud, stalking, phishing)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sl-SI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ljeZBesedilom 2"/>
          <p:cNvSpPr txBox="1"/>
          <p:nvPr/>
        </p:nvSpPr>
        <p:spPr>
          <a:xfrm>
            <a:off x="471054" y="1174303"/>
            <a:ext cx="7056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Responsible use</a:t>
            </a:r>
            <a:endParaRPr lang="en-GB" sz="4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ljeZBesedilom 3"/>
          <p:cNvSpPr txBox="1"/>
          <p:nvPr/>
        </p:nvSpPr>
        <p:spPr>
          <a:xfrm>
            <a:off x="105878" y="6189044"/>
            <a:ext cx="12291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dirty="0" err="1">
                <a:solidFill>
                  <a:schemeClr val="accent1">
                    <a:lumMod val="75000"/>
                  </a:schemeClr>
                </a:solidFill>
              </a:rPr>
              <a:t>Redecker</a:t>
            </a:r>
            <a:r>
              <a:rPr lang="sl-SI" sz="1400" dirty="0">
                <a:solidFill>
                  <a:schemeClr val="accent1">
                    <a:lumMod val="75000"/>
                  </a:schemeClr>
                </a:solidFill>
              </a:rPr>
              <a:t>, C. 2017. </a:t>
            </a:r>
            <a:r>
              <a:rPr lang="en-GB" sz="1400" i="1" dirty="0">
                <a:solidFill>
                  <a:schemeClr val="accent1">
                    <a:lumMod val="75000"/>
                  </a:schemeClr>
                </a:solidFill>
              </a:rPr>
              <a:t>European Framework for the Digital Competence of Educators: DigCompEdu</a:t>
            </a:r>
            <a:r>
              <a:rPr lang="sl-SI" sz="1400" i="1" dirty="0">
                <a:solidFill>
                  <a:schemeClr val="accent1">
                    <a:lumMod val="75000"/>
                  </a:schemeClr>
                </a:solidFill>
              </a:rPr>
              <a:t>, p. 84</a:t>
            </a:r>
            <a:r>
              <a:rPr lang="en-GB" sz="14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[Online] </a:t>
            </a:r>
            <a:br>
              <a:rPr lang="en-GB" sz="1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Available at: </a:t>
            </a:r>
            <a:r>
              <a:rPr lang="en-GB" sz="1400" u="sng" dirty="0">
                <a:solidFill>
                  <a:schemeClr val="accent1">
                    <a:lumMod val="75000"/>
                  </a:schemeClr>
                </a:solidFill>
              </a:rPr>
              <a:t>https://publications.jrc.ec.europa.eu/repository/handle/JRC107466</a:t>
            </a:r>
            <a:endParaRPr lang="sl-S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162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738909" y="1477818"/>
            <a:ext cx="11166763" cy="4699145"/>
          </a:xfrm>
        </p:spPr>
        <p:txBody>
          <a:bodyPr/>
          <a:lstStyle/>
          <a:p>
            <a:pPr marL="0" indent="0">
              <a:buNone/>
            </a:pPr>
            <a:r>
              <a:rPr lang="sl-SI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EXERCISE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to </a:t>
            </a:r>
            <a:r>
              <a:rPr lang="sl-SI" sz="2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Padlet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https://padlet.com/mihaeladovecar/5yl0u59drqfor61t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/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Talk </a:t>
            </a:r>
            <a:r>
              <a:rPr lang="sl-SI" sz="2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2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2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/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ummarise the positive and negative effects of using technology and the dangers in digital environments. </a:t>
            </a:r>
            <a:endParaRPr lang="sl-SI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 ways in which you could advise your learners to protect their digital privacy and data.</a:t>
            </a:r>
            <a:endParaRPr lang="sl-SI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IE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assigned 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leader should then post their group‘s ideas in comments on Padlet.</a:t>
            </a:r>
          </a:p>
          <a:p>
            <a:endParaRPr lang="sl-SI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906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24161" y="1002433"/>
            <a:ext cx="11557001" cy="1325563"/>
          </a:xfrm>
        </p:spPr>
        <p:txBody>
          <a:bodyPr>
            <a:normAutofit/>
          </a:bodyPr>
          <a:lstStyle/>
          <a:p>
            <a:r>
              <a:rPr lang="sl-SI" sz="36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Equality</a:t>
            </a:r>
            <a:r>
              <a:rPr lang="sl-SI" sz="3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36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sl-SI" sz="3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36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diversity</a:t>
            </a:r>
            <a:endParaRPr lang="sl-SI" sz="36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24161" y="2225964"/>
            <a:ext cx="11750965" cy="3720090"/>
          </a:xfrm>
        </p:spPr>
        <p:txBody>
          <a:bodyPr>
            <a:normAutofit/>
          </a:bodyPr>
          <a:lstStyle/>
          <a:p>
            <a:pPr lvl="0"/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Allow for different learning levels and speeds when designing, selecting, and implementing digital learning activities. </a:t>
            </a:r>
            <a:endParaRPr lang="sl-SI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Devise individual learning plans and use digital technologies to support these. </a:t>
            </a:r>
            <a:endParaRPr lang="sl-SI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Adapt communication strategies to the specific audience and be aware of cultural and generational diversity in digital environments.</a:t>
            </a:r>
            <a:endParaRPr lang="sl-SI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ljeZBesedilom 3"/>
          <p:cNvSpPr txBox="1"/>
          <p:nvPr/>
        </p:nvSpPr>
        <p:spPr>
          <a:xfrm>
            <a:off x="157017" y="6216074"/>
            <a:ext cx="11794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>
                <a:solidFill>
                  <a:schemeClr val="accent1">
                    <a:lumMod val="75000"/>
                  </a:schemeClr>
                </a:solidFill>
              </a:rPr>
              <a:t>Digital Teaching Professional Network</a:t>
            </a:r>
            <a:r>
              <a:rPr lang="sl-SI" sz="1400" i="1" dirty="0">
                <a:solidFill>
                  <a:schemeClr val="accent1">
                    <a:lumMod val="75000"/>
                  </a:schemeClr>
                </a:solidFill>
              </a:rPr>
              <a:t>, p. 57-59</a:t>
            </a:r>
            <a:r>
              <a:rPr lang="en-GB" sz="14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[Online] </a:t>
            </a:r>
            <a:br>
              <a:rPr lang="en-GB" sz="1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Available at: </a:t>
            </a:r>
            <a:r>
              <a:rPr lang="en-GB" sz="1400" u="sng" dirty="0">
                <a:solidFill>
                  <a:schemeClr val="accent1">
                    <a:lumMod val="75000"/>
                  </a:schemeClr>
                </a:solidFill>
              </a:rPr>
              <a:t>https://www.et-foundation.co.uk/wp-content/uploads/2018/11/181101-RGB-Spreads-ETF-Digital-Teaching-Professional-Framework-Full-v2.pdf</a:t>
            </a:r>
            <a:endParaRPr lang="sl-S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861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EDCCE326C55B4FB5BBAFADB961781B" ma:contentTypeVersion="13" ma:contentTypeDescription="Create a new document." ma:contentTypeScope="" ma:versionID="a0eda110571ca418f0c5f478fbbc3006">
  <xsd:schema xmlns:xsd="http://www.w3.org/2001/XMLSchema" xmlns:xs="http://www.w3.org/2001/XMLSchema" xmlns:p="http://schemas.microsoft.com/office/2006/metadata/properties" xmlns:ns2="60267b3c-f8f9-4f1c-8071-6fd4c4a5918d" xmlns:ns3="b9745bfb-b8e4-4556-817c-a1328febeec6" targetNamespace="http://schemas.microsoft.com/office/2006/metadata/properties" ma:root="true" ma:fieldsID="d23446a5b3af1bdd96ae6c0c71e5282c" ns2:_="" ns3:_="">
    <xsd:import namespace="60267b3c-f8f9-4f1c-8071-6fd4c4a5918d"/>
    <xsd:import namespace="b9745bfb-b8e4-4556-817c-a1328febeec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267b3c-f8f9-4f1c-8071-6fd4c4a591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745bfb-b8e4-4556-817c-a1328febeec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0881403-A4C9-4F62-8063-A654D4F74C76}"/>
</file>

<file path=customXml/itemProps2.xml><?xml version="1.0" encoding="utf-8"?>
<ds:datastoreItem xmlns:ds="http://schemas.openxmlformats.org/officeDocument/2006/customXml" ds:itemID="{3DFAACD9-91AF-406C-B7F4-C27D18D87B5A}">
  <ds:schemaRefs>
    <ds:schemaRef ds:uri="http://purl.org/dc/terms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elements/1.1/"/>
    <ds:schemaRef ds:uri="835ed064-3fd3-4060-9506-ff99f320bc65"/>
    <ds:schemaRef ds:uri="http://schemas.microsoft.com/office/infopath/2007/PartnerControls"/>
    <ds:schemaRef ds:uri="http://schemas.openxmlformats.org/package/2006/metadata/core-properties"/>
    <ds:schemaRef ds:uri="6069a199-7bcc-4419-badd-dd730f62d267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9E86884-3EA1-49BD-ACF0-DF4359FCC91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872</Words>
  <Application>Microsoft Office PowerPoint</Application>
  <PresentationFormat>Widescreen</PresentationFormat>
  <Paragraphs>79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Arial Black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Equality and diversity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POU Andragog</dc:creator>
  <cp:lastModifiedBy>Bróna Conroy</cp:lastModifiedBy>
  <cp:revision>111</cp:revision>
  <dcterms:created xsi:type="dcterms:W3CDTF">2022-01-13T11:11:30Z</dcterms:created>
  <dcterms:modified xsi:type="dcterms:W3CDTF">2022-09-21T09:28:43Z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0x010100D3EDCCE326C55B4FB5BBAFADB961781B</vt:lpwstr>
  </property>
</Properties>
</file>