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sldIdLst>
    <p:sldId id="256" r:id="rId5"/>
    <p:sldId id="257" r:id="rId6"/>
    <p:sldId id="259" r:id="rId7"/>
    <p:sldId id="268" r:id="rId8"/>
    <p:sldId id="260" r:id="rId9"/>
    <p:sldId id="263" r:id="rId10"/>
    <p:sldId id="273" r:id="rId11"/>
    <p:sldId id="274" r:id="rId12"/>
    <p:sldId id="269" r:id="rId13"/>
    <p:sldId id="272" r:id="rId14"/>
    <p:sldId id="265" r:id="rId15"/>
    <p:sldId id="270" r:id="rId16"/>
    <p:sldId id="266" r:id="rId17"/>
    <p:sldId id="267" r:id="rId18"/>
    <p:sldId id="261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ana Härkönen" initials="JH" lastIdx="1" clrIdx="0">
    <p:extLst>
      <p:ext uri="{19B8F6BF-5375-455C-9EA6-DF929625EA0E}">
        <p15:presenceInfo xmlns:p15="http://schemas.microsoft.com/office/powerpoint/2012/main" userId="Jaana Härkö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983B-ABBC-44FD-B18D-7AA729C397C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EE06B926-DA49-4335-921A-03D01A3E45F2}">
      <dgm:prSet phldrT="[Teksti]" custT="1"/>
      <dgm:spPr/>
      <dgm:t>
        <a:bodyPr/>
        <a:lstStyle/>
        <a:p>
          <a:r>
            <a:rPr lang="fi-FI" sz="1400" dirty="0"/>
            <a:t>Planning </a:t>
          </a:r>
          <a:r>
            <a:rPr lang="fi-FI" sz="1400" dirty="0" err="1"/>
            <a:t>your</a:t>
          </a:r>
          <a:r>
            <a:rPr lang="fi-FI" sz="1400" dirty="0"/>
            <a:t> </a:t>
          </a:r>
          <a:r>
            <a:rPr lang="fi-FI" sz="1400" dirty="0" err="1"/>
            <a:t>teaching</a:t>
          </a:r>
          <a:endParaRPr lang="fi-FI" sz="1400" dirty="0"/>
        </a:p>
      </dgm:t>
    </dgm:pt>
    <dgm:pt modelId="{9A265160-E2C2-4ACE-B4FA-CFD52852F773}" type="parTrans" cxnId="{7B301917-129F-49D8-B8C7-D8B7A1BDFF6F}">
      <dgm:prSet/>
      <dgm:spPr/>
      <dgm:t>
        <a:bodyPr/>
        <a:lstStyle/>
        <a:p>
          <a:endParaRPr lang="fi-FI"/>
        </a:p>
      </dgm:t>
    </dgm:pt>
    <dgm:pt modelId="{A153344C-13DC-4FD0-8BF1-B64D9B76EFE7}" type="sibTrans" cxnId="{7B301917-129F-49D8-B8C7-D8B7A1BDFF6F}">
      <dgm:prSet/>
      <dgm:spPr/>
      <dgm:t>
        <a:bodyPr/>
        <a:lstStyle/>
        <a:p>
          <a:endParaRPr lang="fi-FI"/>
        </a:p>
      </dgm:t>
    </dgm:pt>
    <dgm:pt modelId="{67BA864C-BF2F-40B3-8E4F-B7214F0BB8F0}">
      <dgm:prSet phldrT="[Teksti]" custT="1"/>
      <dgm:spPr/>
      <dgm:t>
        <a:bodyPr/>
        <a:lstStyle/>
        <a:p>
          <a:r>
            <a:rPr lang="fi-FI" sz="1400" dirty="0" err="1"/>
            <a:t>Teaching</a:t>
          </a:r>
          <a:r>
            <a:rPr lang="fi-FI" sz="1400" dirty="0"/>
            <a:t> and </a:t>
          </a:r>
          <a:r>
            <a:rPr lang="fi-FI" sz="1400" dirty="0" err="1"/>
            <a:t>learning</a:t>
          </a:r>
          <a:r>
            <a:rPr lang="fi-FI" sz="1400" dirty="0"/>
            <a:t> </a:t>
          </a:r>
          <a:r>
            <a:rPr lang="fi-FI" sz="1400" dirty="0" err="1"/>
            <a:t>digital</a:t>
          </a:r>
          <a:r>
            <a:rPr lang="fi-FI" sz="1400" dirty="0"/>
            <a:t> </a:t>
          </a:r>
          <a:r>
            <a:rPr lang="fi-FI" sz="1400" dirty="0" err="1"/>
            <a:t>resources</a:t>
          </a:r>
          <a:endParaRPr lang="fi-FI" sz="1400" dirty="0"/>
        </a:p>
      </dgm:t>
    </dgm:pt>
    <dgm:pt modelId="{D7BC9D15-2C5C-4EC0-9566-CC71F59D10A8}" type="parTrans" cxnId="{BF9B0FC9-4BD0-4764-B7BE-EF35BA17334C}">
      <dgm:prSet/>
      <dgm:spPr/>
      <dgm:t>
        <a:bodyPr/>
        <a:lstStyle/>
        <a:p>
          <a:endParaRPr lang="fi-FI"/>
        </a:p>
      </dgm:t>
    </dgm:pt>
    <dgm:pt modelId="{1CFE8236-E213-4A52-A4D6-0040EB01DF76}" type="sibTrans" cxnId="{BF9B0FC9-4BD0-4764-B7BE-EF35BA17334C}">
      <dgm:prSet/>
      <dgm:spPr/>
      <dgm:t>
        <a:bodyPr/>
        <a:lstStyle/>
        <a:p>
          <a:endParaRPr lang="fi-FI"/>
        </a:p>
      </dgm:t>
    </dgm:pt>
    <dgm:pt modelId="{2B2E4B41-96AF-4A6B-8D64-66078E2EC794}">
      <dgm:prSet phldrT="[Teksti]" custT="1"/>
      <dgm:spPr/>
      <dgm:t>
        <a:bodyPr/>
        <a:lstStyle/>
        <a:p>
          <a:r>
            <a:rPr lang="fi-FI" sz="1400" dirty="0" err="1"/>
            <a:t>Assesment</a:t>
          </a:r>
          <a:r>
            <a:rPr lang="fi-FI" sz="1400" dirty="0"/>
            <a:t> and feedback</a:t>
          </a:r>
        </a:p>
      </dgm:t>
    </dgm:pt>
    <dgm:pt modelId="{8319307F-6DC6-4717-A9DB-5315EFD88F05}" type="parTrans" cxnId="{76D2D9AC-28C9-4A74-92BE-EAD15903EC89}">
      <dgm:prSet/>
      <dgm:spPr/>
      <dgm:t>
        <a:bodyPr/>
        <a:lstStyle/>
        <a:p>
          <a:endParaRPr lang="fi-FI"/>
        </a:p>
      </dgm:t>
    </dgm:pt>
    <dgm:pt modelId="{F6A57FFD-BA82-4A8E-A868-BBB962E9DE9E}" type="sibTrans" cxnId="{76D2D9AC-28C9-4A74-92BE-EAD15903EC89}">
      <dgm:prSet/>
      <dgm:spPr/>
      <dgm:t>
        <a:bodyPr/>
        <a:lstStyle/>
        <a:p>
          <a:endParaRPr lang="fi-FI"/>
        </a:p>
      </dgm:t>
    </dgm:pt>
    <dgm:pt modelId="{55282534-7DC4-462E-BE73-E5F9D01B0531}">
      <dgm:prSet phldrT="[Teksti]" custT="1"/>
      <dgm:spPr/>
      <dgm:t>
        <a:bodyPr/>
        <a:lstStyle/>
        <a:p>
          <a:r>
            <a:rPr lang="fi-FI" sz="1400" dirty="0"/>
            <a:t>Accessibility and </a:t>
          </a:r>
          <a:r>
            <a:rPr lang="fi-FI" sz="1400" dirty="0" err="1"/>
            <a:t>inclusion</a:t>
          </a:r>
          <a:endParaRPr lang="fi-FI" sz="1400" dirty="0"/>
        </a:p>
      </dgm:t>
    </dgm:pt>
    <dgm:pt modelId="{084D6BB9-4F40-4FC4-BEAB-C6443D109F8A}" type="parTrans" cxnId="{E859B709-8E33-486B-BDE1-6FB6F5C69B73}">
      <dgm:prSet/>
      <dgm:spPr/>
      <dgm:t>
        <a:bodyPr/>
        <a:lstStyle/>
        <a:p>
          <a:endParaRPr lang="fi-FI"/>
        </a:p>
      </dgm:t>
    </dgm:pt>
    <dgm:pt modelId="{A2C4D8CF-AF8C-4E9B-BD0C-DBC796DB17BA}" type="sibTrans" cxnId="{E859B709-8E33-486B-BDE1-6FB6F5C69B73}">
      <dgm:prSet/>
      <dgm:spPr/>
      <dgm:t>
        <a:bodyPr/>
        <a:lstStyle/>
        <a:p>
          <a:endParaRPr lang="fi-FI"/>
        </a:p>
      </dgm:t>
    </dgm:pt>
    <dgm:pt modelId="{AA3C4E90-070B-4C14-9724-3CFEF2C35D05}">
      <dgm:prSet phldrT="[Teksti]" custT="1"/>
      <dgm:spPr/>
      <dgm:t>
        <a:bodyPr/>
        <a:lstStyle/>
        <a:p>
          <a:r>
            <a:rPr lang="fi-FI" sz="1400" dirty="0" err="1"/>
            <a:t>Supporting</a:t>
          </a:r>
          <a:r>
            <a:rPr lang="fi-FI" sz="1400" dirty="0"/>
            <a:t> </a:t>
          </a:r>
          <a:r>
            <a:rPr lang="fi-FI" sz="1400" dirty="0" err="1"/>
            <a:t>basic</a:t>
          </a:r>
          <a:r>
            <a:rPr lang="fi-FI" sz="1400" dirty="0"/>
            <a:t> </a:t>
          </a:r>
          <a:r>
            <a:rPr lang="fi-FI" sz="1400" dirty="0" err="1"/>
            <a:t>literacy</a:t>
          </a:r>
          <a:r>
            <a:rPr lang="fi-FI" sz="1400" dirty="0"/>
            <a:t> </a:t>
          </a:r>
          <a:r>
            <a:rPr lang="fi-FI" sz="1400" dirty="0" err="1"/>
            <a:t>through</a:t>
          </a:r>
          <a:r>
            <a:rPr lang="fi-FI" sz="1400" dirty="0"/>
            <a:t> </a:t>
          </a:r>
          <a:r>
            <a:rPr lang="fi-FI" sz="1400" dirty="0" err="1"/>
            <a:t>technology</a:t>
          </a:r>
          <a:endParaRPr lang="fi-FI" sz="1400" dirty="0"/>
        </a:p>
      </dgm:t>
    </dgm:pt>
    <dgm:pt modelId="{47C0F811-27B8-4071-80F3-F6F78FBCE774}" type="parTrans" cxnId="{EC56003A-DD9E-4690-B393-91D230EE059A}">
      <dgm:prSet/>
      <dgm:spPr/>
      <dgm:t>
        <a:bodyPr/>
        <a:lstStyle/>
        <a:p>
          <a:endParaRPr lang="fi-FI"/>
        </a:p>
      </dgm:t>
    </dgm:pt>
    <dgm:pt modelId="{24260DBA-41BF-410F-A9A6-BFB6305485D5}" type="sibTrans" cxnId="{EC56003A-DD9E-4690-B393-91D230EE059A}">
      <dgm:prSet/>
      <dgm:spPr/>
      <dgm:t>
        <a:bodyPr/>
        <a:lstStyle/>
        <a:p>
          <a:endParaRPr lang="fi-FI"/>
        </a:p>
      </dgm:t>
    </dgm:pt>
    <dgm:pt modelId="{F18DCCA0-5854-4543-8EDA-8862EC8F1828}">
      <dgm:prSet phldrT="[Teksti]" custT="1"/>
      <dgm:spPr/>
      <dgm:t>
        <a:bodyPr/>
        <a:lstStyle/>
        <a:p>
          <a:r>
            <a:rPr lang="fi-FI" sz="1400" dirty="0" err="1"/>
            <a:t>Self-development</a:t>
          </a:r>
          <a:endParaRPr lang="fi-FI" sz="1400" dirty="0"/>
        </a:p>
      </dgm:t>
    </dgm:pt>
    <dgm:pt modelId="{2F9C8962-C89C-4A87-9DC9-79714E24E36F}" type="parTrans" cxnId="{52D73CA6-54FD-42BB-A75A-937527667E81}">
      <dgm:prSet/>
      <dgm:spPr/>
      <dgm:t>
        <a:bodyPr/>
        <a:lstStyle/>
        <a:p>
          <a:endParaRPr lang="fi-FI"/>
        </a:p>
      </dgm:t>
    </dgm:pt>
    <dgm:pt modelId="{F4E5505D-6526-440A-B085-6D44CA9EC9C9}" type="sibTrans" cxnId="{52D73CA6-54FD-42BB-A75A-937527667E81}">
      <dgm:prSet/>
      <dgm:spPr/>
      <dgm:t>
        <a:bodyPr/>
        <a:lstStyle/>
        <a:p>
          <a:endParaRPr lang="fi-FI"/>
        </a:p>
      </dgm:t>
    </dgm:pt>
    <dgm:pt modelId="{BC5E1CFB-FBA9-4996-919E-6BF32D9FAEFE}" type="pres">
      <dgm:prSet presAssocID="{D478983B-ABBC-44FD-B18D-7AA729C397C4}" presName="Name0" presStyleCnt="0">
        <dgm:presLayoutVars>
          <dgm:dir/>
          <dgm:animLvl val="lvl"/>
          <dgm:resizeHandles val="exact"/>
        </dgm:presLayoutVars>
      </dgm:prSet>
      <dgm:spPr/>
    </dgm:pt>
    <dgm:pt modelId="{294F24A4-D164-4071-BC9E-5D2AD259CDC7}" type="pres">
      <dgm:prSet presAssocID="{EE06B926-DA49-4335-921A-03D01A3E45F2}" presName="parTxOnly" presStyleLbl="node1" presStyleIdx="0" presStyleCnt="6" custScaleY="129218">
        <dgm:presLayoutVars>
          <dgm:chMax val="0"/>
          <dgm:chPref val="0"/>
          <dgm:bulletEnabled val="1"/>
        </dgm:presLayoutVars>
      </dgm:prSet>
      <dgm:spPr/>
    </dgm:pt>
    <dgm:pt modelId="{4BB7B58F-5AC2-4336-908D-AFA8F87E8BAA}" type="pres">
      <dgm:prSet presAssocID="{A153344C-13DC-4FD0-8BF1-B64D9B76EFE7}" presName="parTxOnlySpace" presStyleCnt="0"/>
      <dgm:spPr/>
    </dgm:pt>
    <dgm:pt modelId="{35FE4FBF-4203-47E9-9F10-BBBF6D51C104}" type="pres">
      <dgm:prSet presAssocID="{67BA864C-BF2F-40B3-8E4F-B7214F0BB8F0}" presName="parTxOnly" presStyleLbl="node1" presStyleIdx="1" presStyleCnt="6" custScaleY="129218">
        <dgm:presLayoutVars>
          <dgm:chMax val="0"/>
          <dgm:chPref val="0"/>
          <dgm:bulletEnabled val="1"/>
        </dgm:presLayoutVars>
      </dgm:prSet>
      <dgm:spPr/>
    </dgm:pt>
    <dgm:pt modelId="{82BD490B-1476-4364-A249-8B735D096604}" type="pres">
      <dgm:prSet presAssocID="{1CFE8236-E213-4A52-A4D6-0040EB01DF76}" presName="parTxOnlySpace" presStyleCnt="0"/>
      <dgm:spPr/>
    </dgm:pt>
    <dgm:pt modelId="{FEF1BA5A-0E5F-4D77-9CF4-644BDFE5967B}" type="pres">
      <dgm:prSet presAssocID="{2B2E4B41-96AF-4A6B-8D64-66078E2EC794}" presName="parTxOnly" presStyleLbl="node1" presStyleIdx="2" presStyleCnt="6" custScaleY="129218">
        <dgm:presLayoutVars>
          <dgm:chMax val="0"/>
          <dgm:chPref val="0"/>
          <dgm:bulletEnabled val="1"/>
        </dgm:presLayoutVars>
      </dgm:prSet>
      <dgm:spPr/>
    </dgm:pt>
    <dgm:pt modelId="{6B2109D4-A70A-4DE2-A399-CE581F3D6ABD}" type="pres">
      <dgm:prSet presAssocID="{F6A57FFD-BA82-4A8E-A868-BBB962E9DE9E}" presName="parTxOnlySpace" presStyleCnt="0"/>
      <dgm:spPr/>
    </dgm:pt>
    <dgm:pt modelId="{8E7FB53A-380B-4FA0-9F99-762FA0A5112B}" type="pres">
      <dgm:prSet presAssocID="{55282534-7DC4-462E-BE73-E5F9D01B0531}" presName="parTxOnly" presStyleLbl="node1" presStyleIdx="3" presStyleCnt="6" custScaleY="129218">
        <dgm:presLayoutVars>
          <dgm:chMax val="0"/>
          <dgm:chPref val="0"/>
          <dgm:bulletEnabled val="1"/>
        </dgm:presLayoutVars>
      </dgm:prSet>
      <dgm:spPr/>
    </dgm:pt>
    <dgm:pt modelId="{88CBE8FB-A167-451C-A16E-AAA20BAAFA5F}" type="pres">
      <dgm:prSet presAssocID="{A2C4D8CF-AF8C-4E9B-BD0C-DBC796DB17BA}" presName="parTxOnlySpace" presStyleCnt="0"/>
      <dgm:spPr/>
    </dgm:pt>
    <dgm:pt modelId="{06C9FCB2-5424-4E21-BBF7-18D3D2CF8A02}" type="pres">
      <dgm:prSet presAssocID="{AA3C4E90-070B-4C14-9724-3CFEF2C35D05}" presName="parTxOnly" presStyleLbl="node1" presStyleIdx="4" presStyleCnt="6" custScaleY="129218">
        <dgm:presLayoutVars>
          <dgm:chMax val="0"/>
          <dgm:chPref val="0"/>
          <dgm:bulletEnabled val="1"/>
        </dgm:presLayoutVars>
      </dgm:prSet>
      <dgm:spPr/>
    </dgm:pt>
    <dgm:pt modelId="{F5BCC125-773C-40CC-A98E-9ADCFD70D6A4}" type="pres">
      <dgm:prSet presAssocID="{24260DBA-41BF-410F-A9A6-BFB6305485D5}" presName="parTxOnlySpace" presStyleCnt="0"/>
      <dgm:spPr/>
    </dgm:pt>
    <dgm:pt modelId="{A3773F16-A50E-4DAD-B3C9-AA92220DA4A6}" type="pres">
      <dgm:prSet presAssocID="{F18DCCA0-5854-4543-8EDA-8862EC8F1828}" presName="parTxOnly" presStyleLbl="node1" presStyleIdx="5" presStyleCnt="6" custScaleY="129218">
        <dgm:presLayoutVars>
          <dgm:chMax val="0"/>
          <dgm:chPref val="0"/>
          <dgm:bulletEnabled val="1"/>
        </dgm:presLayoutVars>
      </dgm:prSet>
      <dgm:spPr/>
    </dgm:pt>
  </dgm:ptLst>
  <dgm:cxnLst>
    <dgm:cxn modelId="{E859B709-8E33-486B-BDE1-6FB6F5C69B73}" srcId="{D478983B-ABBC-44FD-B18D-7AA729C397C4}" destId="{55282534-7DC4-462E-BE73-E5F9D01B0531}" srcOrd="3" destOrd="0" parTransId="{084D6BB9-4F40-4FC4-BEAB-C6443D109F8A}" sibTransId="{A2C4D8CF-AF8C-4E9B-BD0C-DBC796DB17BA}"/>
    <dgm:cxn modelId="{7B301917-129F-49D8-B8C7-D8B7A1BDFF6F}" srcId="{D478983B-ABBC-44FD-B18D-7AA729C397C4}" destId="{EE06B926-DA49-4335-921A-03D01A3E45F2}" srcOrd="0" destOrd="0" parTransId="{9A265160-E2C2-4ACE-B4FA-CFD52852F773}" sibTransId="{A153344C-13DC-4FD0-8BF1-B64D9B76EFE7}"/>
    <dgm:cxn modelId="{C3542C34-6265-49D6-9D60-44E3DE9A508B}" type="presOf" srcId="{AA3C4E90-070B-4C14-9724-3CFEF2C35D05}" destId="{06C9FCB2-5424-4E21-BBF7-18D3D2CF8A02}" srcOrd="0" destOrd="0" presId="urn:microsoft.com/office/officeart/2005/8/layout/chevron1"/>
    <dgm:cxn modelId="{EC56003A-DD9E-4690-B393-91D230EE059A}" srcId="{D478983B-ABBC-44FD-B18D-7AA729C397C4}" destId="{AA3C4E90-070B-4C14-9724-3CFEF2C35D05}" srcOrd="4" destOrd="0" parTransId="{47C0F811-27B8-4071-80F3-F6F78FBCE774}" sibTransId="{24260DBA-41BF-410F-A9A6-BFB6305485D5}"/>
    <dgm:cxn modelId="{F858FC70-0368-4477-A22F-176304329425}" type="presOf" srcId="{55282534-7DC4-462E-BE73-E5F9D01B0531}" destId="{8E7FB53A-380B-4FA0-9F99-762FA0A5112B}" srcOrd="0" destOrd="0" presId="urn:microsoft.com/office/officeart/2005/8/layout/chevron1"/>
    <dgm:cxn modelId="{52D73CA6-54FD-42BB-A75A-937527667E81}" srcId="{D478983B-ABBC-44FD-B18D-7AA729C397C4}" destId="{F18DCCA0-5854-4543-8EDA-8862EC8F1828}" srcOrd="5" destOrd="0" parTransId="{2F9C8962-C89C-4A87-9DC9-79714E24E36F}" sibTransId="{F4E5505D-6526-440A-B085-6D44CA9EC9C9}"/>
    <dgm:cxn modelId="{76D2D9AC-28C9-4A74-92BE-EAD15903EC89}" srcId="{D478983B-ABBC-44FD-B18D-7AA729C397C4}" destId="{2B2E4B41-96AF-4A6B-8D64-66078E2EC794}" srcOrd="2" destOrd="0" parTransId="{8319307F-6DC6-4717-A9DB-5315EFD88F05}" sibTransId="{F6A57FFD-BA82-4A8E-A868-BBB962E9DE9E}"/>
    <dgm:cxn modelId="{873D84BA-A829-4F31-9CEC-7D0625240B70}" type="presOf" srcId="{67BA864C-BF2F-40B3-8E4F-B7214F0BB8F0}" destId="{35FE4FBF-4203-47E9-9F10-BBBF6D51C104}" srcOrd="0" destOrd="0" presId="urn:microsoft.com/office/officeart/2005/8/layout/chevron1"/>
    <dgm:cxn modelId="{A2DC5CBC-0197-4C99-9870-021EB5EA982F}" type="presOf" srcId="{EE06B926-DA49-4335-921A-03D01A3E45F2}" destId="{294F24A4-D164-4071-BC9E-5D2AD259CDC7}" srcOrd="0" destOrd="0" presId="urn:microsoft.com/office/officeart/2005/8/layout/chevron1"/>
    <dgm:cxn modelId="{A74BDDC1-5856-4A3C-AD9F-B87776200F50}" type="presOf" srcId="{2B2E4B41-96AF-4A6B-8D64-66078E2EC794}" destId="{FEF1BA5A-0E5F-4D77-9CF4-644BDFE5967B}" srcOrd="0" destOrd="0" presId="urn:microsoft.com/office/officeart/2005/8/layout/chevron1"/>
    <dgm:cxn modelId="{BF9B0FC9-4BD0-4764-B7BE-EF35BA17334C}" srcId="{D478983B-ABBC-44FD-B18D-7AA729C397C4}" destId="{67BA864C-BF2F-40B3-8E4F-B7214F0BB8F0}" srcOrd="1" destOrd="0" parTransId="{D7BC9D15-2C5C-4EC0-9566-CC71F59D10A8}" sibTransId="{1CFE8236-E213-4A52-A4D6-0040EB01DF76}"/>
    <dgm:cxn modelId="{B63576ED-7E80-47C5-BBE9-5260EE95F60B}" type="presOf" srcId="{F18DCCA0-5854-4543-8EDA-8862EC8F1828}" destId="{A3773F16-A50E-4DAD-B3C9-AA92220DA4A6}" srcOrd="0" destOrd="0" presId="urn:microsoft.com/office/officeart/2005/8/layout/chevron1"/>
    <dgm:cxn modelId="{9680CCF6-6972-48BD-A1F8-320DD425EE59}" type="presOf" srcId="{D478983B-ABBC-44FD-B18D-7AA729C397C4}" destId="{BC5E1CFB-FBA9-4996-919E-6BF32D9FAEFE}" srcOrd="0" destOrd="0" presId="urn:microsoft.com/office/officeart/2005/8/layout/chevron1"/>
    <dgm:cxn modelId="{5C86F48B-CD0B-4659-BB59-944F6703692B}" type="presParOf" srcId="{BC5E1CFB-FBA9-4996-919E-6BF32D9FAEFE}" destId="{294F24A4-D164-4071-BC9E-5D2AD259CDC7}" srcOrd="0" destOrd="0" presId="urn:microsoft.com/office/officeart/2005/8/layout/chevron1"/>
    <dgm:cxn modelId="{9A9E5BA4-28E0-4289-A4CF-59F2D989851E}" type="presParOf" srcId="{BC5E1CFB-FBA9-4996-919E-6BF32D9FAEFE}" destId="{4BB7B58F-5AC2-4336-908D-AFA8F87E8BAA}" srcOrd="1" destOrd="0" presId="urn:microsoft.com/office/officeart/2005/8/layout/chevron1"/>
    <dgm:cxn modelId="{B12FA076-6C50-4DF1-9E98-B61BCB138066}" type="presParOf" srcId="{BC5E1CFB-FBA9-4996-919E-6BF32D9FAEFE}" destId="{35FE4FBF-4203-47E9-9F10-BBBF6D51C104}" srcOrd="2" destOrd="0" presId="urn:microsoft.com/office/officeart/2005/8/layout/chevron1"/>
    <dgm:cxn modelId="{C057CBD6-60D5-46C6-A9B4-C6B4A22973CC}" type="presParOf" srcId="{BC5E1CFB-FBA9-4996-919E-6BF32D9FAEFE}" destId="{82BD490B-1476-4364-A249-8B735D096604}" srcOrd="3" destOrd="0" presId="urn:microsoft.com/office/officeart/2005/8/layout/chevron1"/>
    <dgm:cxn modelId="{51031C0D-7DEF-479D-94C9-9E8B2EA2715C}" type="presParOf" srcId="{BC5E1CFB-FBA9-4996-919E-6BF32D9FAEFE}" destId="{FEF1BA5A-0E5F-4D77-9CF4-644BDFE5967B}" srcOrd="4" destOrd="0" presId="urn:microsoft.com/office/officeart/2005/8/layout/chevron1"/>
    <dgm:cxn modelId="{CB96297C-D649-4497-9E0E-B481C2438E5E}" type="presParOf" srcId="{BC5E1CFB-FBA9-4996-919E-6BF32D9FAEFE}" destId="{6B2109D4-A70A-4DE2-A399-CE581F3D6ABD}" srcOrd="5" destOrd="0" presId="urn:microsoft.com/office/officeart/2005/8/layout/chevron1"/>
    <dgm:cxn modelId="{99F1028E-1229-47CE-B92E-A6D4F6179267}" type="presParOf" srcId="{BC5E1CFB-FBA9-4996-919E-6BF32D9FAEFE}" destId="{8E7FB53A-380B-4FA0-9F99-762FA0A5112B}" srcOrd="6" destOrd="0" presId="urn:microsoft.com/office/officeart/2005/8/layout/chevron1"/>
    <dgm:cxn modelId="{CA3EB410-8A5F-4379-A1AC-7A1F0499309A}" type="presParOf" srcId="{BC5E1CFB-FBA9-4996-919E-6BF32D9FAEFE}" destId="{88CBE8FB-A167-451C-A16E-AAA20BAAFA5F}" srcOrd="7" destOrd="0" presId="urn:microsoft.com/office/officeart/2005/8/layout/chevron1"/>
    <dgm:cxn modelId="{A5EDB443-10D7-4D0B-A297-30EA94BC851B}" type="presParOf" srcId="{BC5E1CFB-FBA9-4996-919E-6BF32D9FAEFE}" destId="{06C9FCB2-5424-4E21-BBF7-18D3D2CF8A02}" srcOrd="8" destOrd="0" presId="urn:microsoft.com/office/officeart/2005/8/layout/chevron1"/>
    <dgm:cxn modelId="{B41E6465-717F-4C26-A564-2521A35D574A}" type="presParOf" srcId="{BC5E1CFB-FBA9-4996-919E-6BF32D9FAEFE}" destId="{F5BCC125-773C-40CC-A98E-9ADCFD70D6A4}" srcOrd="9" destOrd="0" presId="urn:microsoft.com/office/officeart/2005/8/layout/chevron1"/>
    <dgm:cxn modelId="{D0A2E08D-4315-4559-ABB7-93ABC1ADEC3A}" type="presParOf" srcId="{BC5E1CFB-FBA9-4996-919E-6BF32D9FAEFE}" destId="{A3773F16-A50E-4DAD-B3C9-AA92220DA4A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F24A4-D164-4071-BC9E-5D2AD259CDC7}">
      <dsp:nvSpPr>
        <dsp:cNvPr id="0" name=""/>
        <dsp:cNvSpPr/>
      </dsp:nvSpPr>
      <dsp:spPr>
        <a:xfrm>
          <a:off x="5886" y="783742"/>
          <a:ext cx="2189836" cy="11318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Planning </a:t>
          </a:r>
          <a:r>
            <a:rPr lang="fi-FI" sz="1400" kern="1200" dirty="0" err="1"/>
            <a:t>your</a:t>
          </a:r>
          <a:r>
            <a:rPr lang="fi-FI" sz="1400" kern="1200" dirty="0"/>
            <a:t> </a:t>
          </a:r>
          <a:r>
            <a:rPr lang="fi-FI" sz="1400" kern="1200" dirty="0" err="1"/>
            <a:t>teaching</a:t>
          </a:r>
          <a:endParaRPr lang="fi-FI" sz="1400" kern="1200" dirty="0"/>
        </a:p>
      </dsp:txBody>
      <dsp:txXfrm>
        <a:off x="571819" y="783742"/>
        <a:ext cx="1057971" cy="1131865"/>
      </dsp:txXfrm>
    </dsp:sp>
    <dsp:sp modelId="{35FE4FBF-4203-47E9-9F10-BBBF6D51C104}">
      <dsp:nvSpPr>
        <dsp:cNvPr id="0" name=""/>
        <dsp:cNvSpPr/>
      </dsp:nvSpPr>
      <dsp:spPr>
        <a:xfrm>
          <a:off x="1976739" y="783742"/>
          <a:ext cx="2189836" cy="11318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 err="1"/>
            <a:t>Teaching</a:t>
          </a:r>
          <a:r>
            <a:rPr lang="fi-FI" sz="1400" kern="1200" dirty="0"/>
            <a:t> and </a:t>
          </a:r>
          <a:r>
            <a:rPr lang="fi-FI" sz="1400" kern="1200" dirty="0" err="1"/>
            <a:t>learning</a:t>
          </a:r>
          <a:r>
            <a:rPr lang="fi-FI" sz="1400" kern="1200" dirty="0"/>
            <a:t> </a:t>
          </a:r>
          <a:r>
            <a:rPr lang="fi-FI" sz="1400" kern="1200" dirty="0" err="1"/>
            <a:t>digital</a:t>
          </a:r>
          <a:r>
            <a:rPr lang="fi-FI" sz="1400" kern="1200" dirty="0"/>
            <a:t> </a:t>
          </a:r>
          <a:r>
            <a:rPr lang="fi-FI" sz="1400" kern="1200" dirty="0" err="1"/>
            <a:t>resources</a:t>
          </a:r>
          <a:endParaRPr lang="fi-FI" sz="1400" kern="1200" dirty="0"/>
        </a:p>
      </dsp:txBody>
      <dsp:txXfrm>
        <a:off x="2542672" y="783742"/>
        <a:ext cx="1057971" cy="1131865"/>
      </dsp:txXfrm>
    </dsp:sp>
    <dsp:sp modelId="{FEF1BA5A-0E5F-4D77-9CF4-644BDFE5967B}">
      <dsp:nvSpPr>
        <dsp:cNvPr id="0" name=""/>
        <dsp:cNvSpPr/>
      </dsp:nvSpPr>
      <dsp:spPr>
        <a:xfrm>
          <a:off x="3947592" y="783742"/>
          <a:ext cx="2189836" cy="11318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 err="1"/>
            <a:t>Assesment</a:t>
          </a:r>
          <a:r>
            <a:rPr lang="fi-FI" sz="1400" kern="1200" dirty="0"/>
            <a:t> and feedback</a:t>
          </a:r>
        </a:p>
      </dsp:txBody>
      <dsp:txXfrm>
        <a:off x="4513525" y="783742"/>
        <a:ext cx="1057971" cy="1131865"/>
      </dsp:txXfrm>
    </dsp:sp>
    <dsp:sp modelId="{8E7FB53A-380B-4FA0-9F99-762FA0A5112B}">
      <dsp:nvSpPr>
        <dsp:cNvPr id="0" name=""/>
        <dsp:cNvSpPr/>
      </dsp:nvSpPr>
      <dsp:spPr>
        <a:xfrm>
          <a:off x="5918445" y="783742"/>
          <a:ext cx="2189836" cy="11318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Accessibility and </a:t>
          </a:r>
          <a:r>
            <a:rPr lang="fi-FI" sz="1400" kern="1200" dirty="0" err="1"/>
            <a:t>inclusion</a:t>
          </a:r>
          <a:endParaRPr lang="fi-FI" sz="1400" kern="1200" dirty="0"/>
        </a:p>
      </dsp:txBody>
      <dsp:txXfrm>
        <a:off x="6484378" y="783742"/>
        <a:ext cx="1057971" cy="1131865"/>
      </dsp:txXfrm>
    </dsp:sp>
    <dsp:sp modelId="{06C9FCB2-5424-4E21-BBF7-18D3D2CF8A02}">
      <dsp:nvSpPr>
        <dsp:cNvPr id="0" name=""/>
        <dsp:cNvSpPr/>
      </dsp:nvSpPr>
      <dsp:spPr>
        <a:xfrm>
          <a:off x="7889298" y="783742"/>
          <a:ext cx="2189836" cy="113186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 err="1"/>
            <a:t>Supporting</a:t>
          </a:r>
          <a:r>
            <a:rPr lang="fi-FI" sz="1400" kern="1200" dirty="0"/>
            <a:t> </a:t>
          </a:r>
          <a:r>
            <a:rPr lang="fi-FI" sz="1400" kern="1200" dirty="0" err="1"/>
            <a:t>basic</a:t>
          </a:r>
          <a:r>
            <a:rPr lang="fi-FI" sz="1400" kern="1200" dirty="0"/>
            <a:t> </a:t>
          </a:r>
          <a:r>
            <a:rPr lang="fi-FI" sz="1400" kern="1200" dirty="0" err="1"/>
            <a:t>literacy</a:t>
          </a:r>
          <a:r>
            <a:rPr lang="fi-FI" sz="1400" kern="1200" dirty="0"/>
            <a:t> </a:t>
          </a:r>
          <a:r>
            <a:rPr lang="fi-FI" sz="1400" kern="1200" dirty="0" err="1"/>
            <a:t>through</a:t>
          </a:r>
          <a:r>
            <a:rPr lang="fi-FI" sz="1400" kern="1200" dirty="0"/>
            <a:t> </a:t>
          </a:r>
          <a:r>
            <a:rPr lang="fi-FI" sz="1400" kern="1200" dirty="0" err="1"/>
            <a:t>technology</a:t>
          </a:r>
          <a:endParaRPr lang="fi-FI" sz="1400" kern="1200" dirty="0"/>
        </a:p>
      </dsp:txBody>
      <dsp:txXfrm>
        <a:off x="8455231" y="783742"/>
        <a:ext cx="1057971" cy="1131865"/>
      </dsp:txXfrm>
    </dsp:sp>
    <dsp:sp modelId="{A3773F16-A50E-4DAD-B3C9-AA92220DA4A6}">
      <dsp:nvSpPr>
        <dsp:cNvPr id="0" name=""/>
        <dsp:cNvSpPr/>
      </dsp:nvSpPr>
      <dsp:spPr>
        <a:xfrm>
          <a:off x="9860151" y="783742"/>
          <a:ext cx="2189836" cy="11318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 err="1"/>
            <a:t>Self-development</a:t>
          </a:r>
          <a:endParaRPr lang="fi-FI" sz="1400" kern="1200" dirty="0"/>
        </a:p>
      </dsp:txBody>
      <dsp:txXfrm>
        <a:off x="10426084" y="783742"/>
        <a:ext cx="1057971" cy="1131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6903-8FA9-46B9-9F15-D231AA0DACCD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F5FD-6BD0-4CE0-AC26-EB7E9B6B95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6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DF5FD-6BD0-4CE0-AC26-EB7E9B6B95E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95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To </a:t>
            </a:r>
            <a:r>
              <a:rPr lang="fi-FI" dirty="0" err="1"/>
              <a:t>padlet</a:t>
            </a:r>
            <a:r>
              <a:rPr lang="fi-FI" dirty="0"/>
              <a:t>: </a:t>
            </a:r>
            <a:r>
              <a:rPr lang="en-US" dirty="0">
                <a:ea typeface="+mn-lt"/>
                <a:cs typeface="+mn-lt"/>
              </a:rPr>
              <a:t>‘how I can use this resource to support my learners’.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F5FD-6BD0-4CE0-AC26-EB7E9B6B95E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979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2092-6452-4737-8D0F-362CFE2E8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9A951-6400-495C-8FA7-263D7E407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3DD8-9270-4C5F-9985-6BF69F04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4FAC-180F-4B05-A996-EC45FC87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64986-2750-4116-9823-F307F26F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3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F76-1DB5-41D4-B636-DCA07CB6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732BF-AB2B-4E55-B65E-3D1C7850A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E03A5-AF97-4A96-8E60-36170E6F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FAE32-FD5C-4B94-BB85-706ECC63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CDDFA-E313-4C6C-BCDD-9EFAD7E2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55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F7176-8983-4606-B7FD-CF7C32ABD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E154D-DBA7-47B2-9679-523B7384A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C8CEE-E93C-4779-84F5-8262401F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C00D-BF5D-47C9-B2EF-04ED110D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F0998-8EBC-4BFF-8439-F69B53CA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55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D224-83B9-4893-B871-B88F5574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846E-1CB8-4A14-8893-671C1D37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BDCC-1C2B-4B27-BA32-F5B47987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6F50-0BD3-4430-9E7B-C5107DAA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35E18-659A-4323-89DA-D92A1835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26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827F-6533-477C-AC0F-159819D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181F7-93B3-442B-8B5D-709F35D61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39EF7-1132-4541-8EC9-ABAEC24F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F635-ADEB-49BC-8956-C14EBFF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2445-30DE-4827-AE0B-328615AE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202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5000-4D18-462C-87B2-84C9F771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BB18-EB13-4605-A52D-0F2C1DC80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853C4-40AF-44B3-92AB-5E7A8FEBF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24FBF-8FE4-4EF5-AD57-208048DC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7C328-598B-4910-ABD0-6076FC9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1A7C2-FCB9-4F2D-B861-B788A616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370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6F2E-0467-484D-A00C-D52D5007C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9C630-9D7F-4178-A9D7-D8C86DCA7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6C126-F83F-4000-AFA8-37D4BE4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C25B5-5E92-467B-81ED-C7F5F9901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E53AE-5449-48F7-8067-6C96F66CC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605F4-924C-4386-9E5D-1E6259FB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91112-0ABE-4FC1-8643-AD4B3B75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BBD6F-2817-4F54-AE24-C92F73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0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8EC7-D870-4896-AFF3-586AFB0C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56AB3-4E9B-46C9-97FD-07BC0BDC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1095F-8DA8-493F-8AA0-6C4ADFF8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0427F-D59D-4028-B168-69C0B04A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9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037E1-75D8-458D-9FF5-BE5818C9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09FCF-C2F1-4E42-B802-A89B9AA5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BF5C9-ED5D-454C-9FF9-07DB3D01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82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FE1B-0BE2-4C22-A903-82E41101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C671D-70CA-4853-AE5C-003220F2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E1AAA-D534-483B-AD47-6866825C8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8CF57-6DA9-4BD1-ABDE-411CD394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05B7B-A3CE-4FC4-A250-4E261AA4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0F57A-286E-417F-B7CA-4D33E90D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93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7370-D395-4E3E-93F5-E3C6C3DC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A4AE1-E16A-4CD0-B74F-178A6138B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327E7-04ED-49C7-891E-25D3888C2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CF3BA-E13D-4231-A287-205FCD33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02BC6-C73F-4EC2-A8AF-DA9E83DE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F9089-F8BF-46BB-BA3B-52F2B70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1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DAB43-7DD5-40AF-B67A-D8FDE016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C6526-8E7E-4D70-860C-FFFF0DA1D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0F491-B1D9-435D-8675-602020408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0D68-E611-4F09-A76D-2534DBB9311D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7F272-7425-4E99-9D2E-A885356CF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B7EB8-519C-4428-842E-53FCF33B1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1A94-6CC6-4FEA-B7FF-13B2821226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65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e-pool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-research-centre.ec.europa.eu/digcompedu_en" TargetMode="External"/><Relationship Id="rId2" Type="http://schemas.openxmlformats.org/officeDocument/2006/relationships/hyperlink" Target="https://3.bp.blogspot.com/-ipmvXDTqTnE/Wku_QWZ79GI/AAAAAAABNc8/cDke-EusQ0A0cSNbRb1unkG6tPkgo88ZQCLcBGAs/s1600/immersive%2Breader%2B2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ytimes.com/games/wordle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AC13-6B28-4388-98F3-448FB7ECA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962" y="7323958"/>
            <a:ext cx="7772400" cy="1463040"/>
          </a:xfrm>
        </p:spPr>
        <p:txBody>
          <a:bodyPr/>
          <a:lstStyle/>
          <a:p>
            <a:endParaRPr lang="hr-HR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D6721-E4EA-4BD5-874F-4CA5060D1F45}"/>
              </a:ext>
            </a:extLst>
          </p:cNvPr>
          <p:cNvSpPr txBox="1"/>
          <p:nvPr/>
        </p:nvSpPr>
        <p:spPr>
          <a:xfrm>
            <a:off x="1134533" y="2321466"/>
            <a:ext cx="11057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Module 5</a:t>
            </a:r>
            <a:r>
              <a:rPr lang="hr-HR" sz="4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-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Supporting Basic Skills Through Technology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logo for the CC BY-NC license">
            <a:extLst>
              <a:ext uri="{FF2B5EF4-FFF2-40B4-BE49-F238E27FC236}">
                <a16:creationId xmlns:a16="http://schemas.microsoft.com/office/drawing/2014/main" id="{A44504DB-4FD2-4178-B2F5-FBE9833D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72" y="248992"/>
            <a:ext cx="2378341" cy="83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E8678-2080-4DED-BB67-BEB8441770E4}"/>
              </a:ext>
            </a:extLst>
          </p:cNvPr>
          <p:cNvSpPr txBox="1"/>
          <p:nvPr/>
        </p:nvSpPr>
        <p:spPr>
          <a:xfrm>
            <a:off x="6035113" y="280480"/>
            <a:ext cx="2124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This work is licensed under a </a:t>
            </a:r>
            <a:r>
              <a:rPr lang="en-IE" sz="1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 Attribution-</a:t>
            </a:r>
            <a:r>
              <a:rPr lang="en-IE" sz="11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IE" sz="1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2.0 Generic (CC BY-NC 2.0) International License</a:t>
            </a:r>
            <a:endParaRPr lang="en-IE" sz="1100" b="1" dirty="0"/>
          </a:p>
        </p:txBody>
      </p:sp>
    </p:spTree>
    <p:extLst>
      <p:ext uri="{BB962C8B-B14F-4D97-AF65-F5344CB8AC3E}">
        <p14:creationId xmlns:p14="http://schemas.microsoft.com/office/powerpoint/2010/main" val="201401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Immersive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reader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let’s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try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it out!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21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31ABD8-711B-4A79-BAFE-D32F21F7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083"/>
            <a:ext cx="10515600" cy="675075"/>
          </a:xfrm>
        </p:spPr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use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7E9CC7-77C9-41E1-8AB8-6DCEC99D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7" y="1960685"/>
            <a:ext cx="2712014" cy="516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OneNote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l="42348"/>
          <a:stretch/>
        </p:blipFill>
        <p:spPr>
          <a:xfrm>
            <a:off x="838200" y="2993759"/>
            <a:ext cx="4674577" cy="1288631"/>
          </a:xfrm>
          <a:prstGeom prst="rect">
            <a:avLst/>
          </a:prstGeom>
        </p:spPr>
      </p:pic>
      <p:pic>
        <p:nvPicPr>
          <p:cNvPr id="8" name="Picture 4" descr="Immersive Reader - Digipedagogical guideli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41"/>
          <a:stretch/>
        </p:blipFill>
        <p:spPr bwMode="auto">
          <a:xfrm>
            <a:off x="6022134" y="2836388"/>
            <a:ext cx="3837137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657E9CC7-77C9-41E1-8AB8-6DCEC99D0581}"/>
              </a:ext>
            </a:extLst>
          </p:cNvPr>
          <p:cNvSpPr txBox="1">
            <a:spLocks/>
          </p:cNvSpPr>
          <p:nvPr/>
        </p:nvSpPr>
        <p:spPr>
          <a:xfrm>
            <a:off x="5945194" y="1960685"/>
            <a:ext cx="4876686" cy="5161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Word (desktop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online version)</a:t>
            </a:r>
          </a:p>
        </p:txBody>
      </p:sp>
    </p:spTree>
    <p:extLst>
      <p:ext uri="{BB962C8B-B14F-4D97-AF65-F5344CB8AC3E}">
        <p14:creationId xmlns:p14="http://schemas.microsoft.com/office/powerpoint/2010/main" val="32649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ree Technology for Teachers: Immersive Reader - A Fantastic Addition to  OneNo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/>
          <a:stretch/>
        </p:blipFill>
        <p:spPr bwMode="auto">
          <a:xfrm>
            <a:off x="2777772" y="1593016"/>
            <a:ext cx="6016548" cy="33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7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31ABD8-711B-4A79-BAFE-D32F21F7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702"/>
            <a:ext cx="10515600" cy="675075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Exploration on </a:t>
            </a:r>
            <a:r>
              <a:rPr lang="fi-FI" dirty="0">
                <a:solidFill>
                  <a:srgbClr val="0563C1"/>
                </a:solidFill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Pool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7E9CC7-77C9-41E1-8AB8-6DCEC99D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3018"/>
            <a:ext cx="6846277" cy="3226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Choose one digital media from e-Pool for each of the 4Cs, that you could use in your practice with basic skills students.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Present your findings on Padlet. </a:t>
            </a:r>
            <a:endParaRPr lang="en-GB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657E9CC7-77C9-41E1-8AB8-6DCEC99D0581}"/>
              </a:ext>
            </a:extLst>
          </p:cNvPr>
          <p:cNvSpPr txBox="1">
            <a:spLocks/>
          </p:cNvSpPr>
          <p:nvPr/>
        </p:nvSpPr>
        <p:spPr>
          <a:xfrm>
            <a:off x="8300620" y="1814777"/>
            <a:ext cx="3053179" cy="322692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Critical thinking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Communication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Collaboration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Creativity </a:t>
            </a:r>
            <a:endParaRPr lang="en-GB" sz="3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55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31ABD8-711B-4A79-BAFE-D32F21F7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978"/>
            <a:ext cx="10515600" cy="675075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Post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course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assignment</a:t>
            </a:r>
            <a:endParaRPr lang="fi-FI" dirty="0" err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7E9CC7-77C9-41E1-8AB8-6DCEC99D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546"/>
            <a:ext cx="10515600" cy="3226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Choose one digital resource/tool in e-Pool to use with your learners to support their reading and writing skills.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Think about the needs and goals of your learners.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How can you plan your teaching session so that the learners can develop their 4C-skills?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65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D6F2CD-8151-498C-A33C-4C54B1F2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975"/>
            <a:ext cx="10515600" cy="52771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Sources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FD1BB4-51E9-4BA1-8720-4AAAF738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12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Sources of images </a:t>
            </a:r>
          </a:p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https://www.google.com/url?sa=i&amp;url=https%3A%2F%2Fwww.freetech4teachers.com%2F2018%2F01%2Fimmersive-reader-fantastic-addition-to.html&amp;psig=AOvVaw1XeEhJa8WP5lhWvmal8TUX&amp;ust=1645889164871000&amp;source=images&amp;cd=vfe&amp;ved=0CAsQjRxqFwoTCIj-4oyVm_YCFQAAAAAdAAAAABAD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https://3.bp.blogspot.com/-ipmvXDTqTnE/Wku_QWZ79GI/AAAAAAABNc8/cDke-EusQ0A0cSNbRb1unkG6tPkgo88ZQCLcBGAs/s1600/immersive%2Breader%2B2.PNG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Source (content)</a:t>
            </a:r>
          </a:p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Redecker, C. 2017.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European Framework for the Digital Competence of Educators: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Digcompedu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Available at: 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https://joint-research-centre.ec.europa.eu/digcompedu_en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Accessed 21.02.2022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0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57A1591-637D-4E1B-A6D1-5F750D1DA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15" y="165266"/>
            <a:ext cx="7833379" cy="6692734"/>
          </a:xfrm>
        </p:spPr>
      </p:pic>
    </p:spTree>
    <p:extLst>
      <p:ext uri="{BB962C8B-B14F-4D97-AF65-F5344CB8AC3E}">
        <p14:creationId xmlns:p14="http://schemas.microsoft.com/office/powerpoint/2010/main" val="419645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sikulmio 1">
            <a:extLst>
              <a:ext uri="{FF2B5EF4-FFF2-40B4-BE49-F238E27FC236}">
                <a16:creationId xmlns:a16="http://schemas.microsoft.com/office/drawing/2014/main" id="{2D4023FB-A89F-449D-8EC6-6A511D56FC49}"/>
              </a:ext>
            </a:extLst>
          </p:cNvPr>
          <p:cNvSpPr/>
          <p:nvPr/>
        </p:nvSpPr>
        <p:spPr>
          <a:xfrm>
            <a:off x="998010" y="2427891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cs typeface="Calibri"/>
              </a:rPr>
              <a:t>AUDIO</a:t>
            </a:r>
            <a:endParaRPr lang="fi-FI" dirty="0"/>
          </a:p>
        </p:txBody>
      </p:sp>
      <p:sp>
        <p:nvSpPr>
          <p:cNvPr id="3" name="Kuusikulmio 2">
            <a:extLst>
              <a:ext uri="{FF2B5EF4-FFF2-40B4-BE49-F238E27FC236}">
                <a16:creationId xmlns:a16="http://schemas.microsoft.com/office/drawing/2014/main" id="{D295517E-B7D7-45B8-A07B-E0F4E078C045}"/>
              </a:ext>
            </a:extLst>
          </p:cNvPr>
          <p:cNvSpPr/>
          <p:nvPr/>
        </p:nvSpPr>
        <p:spPr>
          <a:xfrm>
            <a:off x="998010" y="4482930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cs typeface="Calibri"/>
              </a:rPr>
              <a:t>LIVE</a:t>
            </a:r>
            <a:endParaRPr lang="fi-FI" dirty="0"/>
          </a:p>
        </p:txBody>
      </p:sp>
      <p:sp>
        <p:nvSpPr>
          <p:cNvPr id="4" name="Kuusikulmio 3">
            <a:extLst>
              <a:ext uri="{FF2B5EF4-FFF2-40B4-BE49-F238E27FC236}">
                <a16:creationId xmlns:a16="http://schemas.microsoft.com/office/drawing/2014/main" id="{09CA51A1-AAD6-4837-B365-1CA89B9641CA}"/>
              </a:ext>
            </a:extLst>
          </p:cNvPr>
          <p:cNvSpPr/>
          <p:nvPr/>
        </p:nvSpPr>
        <p:spPr>
          <a:xfrm>
            <a:off x="6363595" y="2427892"/>
            <a:ext cx="1672681" cy="1412485"/>
          </a:xfrm>
          <a:prstGeom prst="hexagon">
            <a:avLst/>
          </a:prstGeom>
          <a:solidFill>
            <a:srgbClr val="973FD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cs typeface="Calibri"/>
              </a:rPr>
              <a:t>REACTION</a:t>
            </a:r>
            <a:endParaRPr lang="fi-FI" dirty="0"/>
          </a:p>
        </p:txBody>
      </p:sp>
      <p:sp>
        <p:nvSpPr>
          <p:cNvPr id="5" name="Kuusikulmio 4">
            <a:extLst>
              <a:ext uri="{FF2B5EF4-FFF2-40B4-BE49-F238E27FC236}">
                <a16:creationId xmlns:a16="http://schemas.microsoft.com/office/drawing/2014/main" id="{010E200A-EC2F-4CAB-BA3B-EF1E6FC885D2}"/>
              </a:ext>
            </a:extLst>
          </p:cNvPr>
          <p:cNvSpPr/>
          <p:nvPr/>
        </p:nvSpPr>
        <p:spPr>
          <a:xfrm>
            <a:off x="6363595" y="4482930"/>
            <a:ext cx="1672681" cy="1412485"/>
          </a:xfrm>
          <a:prstGeom prst="hexagon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cs typeface="Calibri"/>
              </a:rPr>
              <a:t>WEBCAM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3008971" y="2427891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Mute yourself when not talking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45E1E30-B194-469C-A902-DF6B3166D7A9}"/>
              </a:ext>
            </a:extLst>
          </p:cNvPr>
          <p:cNvSpPr/>
          <p:nvPr/>
        </p:nvSpPr>
        <p:spPr>
          <a:xfrm>
            <a:off x="3008971" y="4529392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Ongoing comments and questions in chat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8357625" y="2427891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Use reactions to express yourself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4253" y="2463202"/>
            <a:ext cx="679508" cy="73343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5918" y="4643969"/>
            <a:ext cx="662280" cy="620888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8023344F-D5FA-4E5A-9142-FCD38683852C}"/>
              </a:ext>
            </a:extLst>
          </p:cNvPr>
          <p:cNvSpPr/>
          <p:nvPr/>
        </p:nvSpPr>
        <p:spPr>
          <a:xfrm>
            <a:off x="8357625" y="4482930"/>
            <a:ext cx="2378925" cy="1412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  <a:p>
            <a:pPr algn="ctr"/>
            <a:r>
              <a:rPr lang="fi-FI" dirty="0">
                <a:cs typeface="Calibri"/>
              </a:rPr>
              <a:t>Leave it on if possible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6637" b="17195"/>
          <a:stretch/>
        </p:blipFill>
        <p:spPr>
          <a:xfrm>
            <a:off x="3745825" y="2479429"/>
            <a:ext cx="828464" cy="58908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9376" y="4603570"/>
            <a:ext cx="695422" cy="647790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1002430" y="511539"/>
            <a:ext cx="601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C00000"/>
                </a:solidFill>
              </a:rPr>
              <a:t>VIRTUAL CLASSROOM</a:t>
            </a:r>
          </a:p>
          <a:p>
            <a:r>
              <a:rPr lang="fi-FI" sz="4000" dirty="0">
                <a:solidFill>
                  <a:srgbClr val="C00000"/>
                </a:solidFill>
              </a:rPr>
              <a:t>GROUND RULES</a:t>
            </a:r>
          </a:p>
        </p:txBody>
      </p:sp>
    </p:spTree>
    <p:extLst>
      <p:ext uri="{BB962C8B-B14F-4D97-AF65-F5344CB8AC3E}">
        <p14:creationId xmlns:p14="http://schemas.microsoft.com/office/powerpoint/2010/main" val="376666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205345"/>
            <a:ext cx="10515600" cy="928255"/>
          </a:xfrm>
        </p:spPr>
        <p:txBody>
          <a:bodyPr>
            <a:normAutofit/>
          </a:bodyPr>
          <a:lstStyle/>
          <a:p>
            <a:r>
              <a:rPr lang="fi-FI" dirty="0"/>
              <a:t>Train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Trainer</a:t>
            </a:r>
            <a:r>
              <a:rPr lang="fi-FI" dirty="0"/>
              <a:t> </a:t>
            </a:r>
            <a:r>
              <a:rPr lang="fi-FI" dirty="0" err="1"/>
              <a:t>programme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0962"/>
              </p:ext>
            </p:extLst>
          </p:nvPr>
        </p:nvGraphicFramePr>
        <p:xfrm>
          <a:off x="62144" y="2343705"/>
          <a:ext cx="12055875" cy="269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anuoli 4"/>
          <p:cNvSpPr/>
          <p:nvPr/>
        </p:nvSpPr>
        <p:spPr>
          <a:xfrm>
            <a:off x="8581292" y="1872761"/>
            <a:ext cx="748402" cy="9784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1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E333B4-3C02-497F-A9FA-E4308E4A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1682"/>
            <a:ext cx="10515600" cy="628612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Icebreaker - Wordle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EC8011-D7AB-4A7D-AC07-F1AF9EF60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087"/>
            <a:ext cx="8406924" cy="339127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Go to 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nytimes.com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fi-FI" sz="24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You have six tries to guess the five-letter Wordle of the day.</a:t>
            </a:r>
            <a:endParaRPr lang="fi-FI" sz="24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Type in your guess and submit your word by hitting the “enter” key on the Wordle keyboard.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Continue until you solve the Wordle or run out of guesses.  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en-GB" sz="24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en-GB" sz="24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The colour of the tiles will change after you submit your word.  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fi-FI" sz="24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 yellow tile indicates that you picked the right letter, but it’s in the wrong spot.  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fi-FI" sz="24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The green tile indicates that you picked the right letter in the correct spot.  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fi-FI" sz="24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The grey tile indicates that the letter you picked is not included in the word at all.</a:t>
            </a:r>
            <a:endParaRPr lang="en-GB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33BFAD7-B871-4456-B1CC-3B3B6489F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5" t="27561" r="11228" b="6398"/>
          <a:stretch/>
        </p:blipFill>
        <p:spPr>
          <a:xfrm>
            <a:off x="9245124" y="1780294"/>
            <a:ext cx="2609404" cy="31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31ABD8-711B-4A79-BAFE-D32F21F7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2" y="1240409"/>
            <a:ext cx="10515600" cy="675075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How to actively engage learners - DigCompEdu framework</a:t>
            </a:r>
            <a:endParaRPr lang="fi-FI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7E9CC7-77C9-41E1-8AB8-6DCEC99D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75"/>
            <a:ext cx="10515600" cy="29751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>
              <a:ea typeface="+mn-lt"/>
              <a:cs typeface="+mn-lt"/>
            </a:endParaRPr>
          </a:p>
          <a:p>
            <a:endParaRPr lang="fi-FI" dirty="0">
              <a:ea typeface="+mn-lt"/>
              <a:cs typeface="+mn-lt"/>
            </a:endParaRPr>
          </a:p>
          <a:p>
            <a:pPr lvl="1"/>
            <a:endParaRPr lang="fi-FI" dirty="0">
              <a:ea typeface="+mn-lt"/>
              <a:cs typeface="+mn-lt"/>
            </a:endParaRPr>
          </a:p>
        </p:txBody>
      </p:sp>
      <p:pic>
        <p:nvPicPr>
          <p:cNvPr id="5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CF4DAE9-308F-4164-B0D8-0E85D0E5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28" y="2147206"/>
            <a:ext cx="9783169" cy="45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31ABD8-711B-4A79-BAFE-D32F21F7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240"/>
            <a:ext cx="10515600" cy="675075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NALA 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guidelines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for Basic 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Skills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Educators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7E9CC7-77C9-41E1-8AB8-6DCEC99D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75"/>
            <a:ext cx="10515600" cy="2975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Aims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to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establish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the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right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to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develop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literacy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skills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as a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fundamental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human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right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for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adults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who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wish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to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improve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their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literacy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and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numeracy</a:t>
            </a:r>
            <a:endParaRPr lang="fi-FI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Learner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centered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approach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: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focus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lies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on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learner’s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knowledge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,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skills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and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context</a:t>
            </a:r>
            <a:endParaRPr lang="fi-FI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Core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values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are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inclusivity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,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trust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and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confidentiality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</a:p>
          <a:p>
            <a:pPr lvl="1"/>
            <a:endParaRPr lang="fi-FI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6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31ABD8-711B-4A79-BAFE-D32F21F7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240"/>
            <a:ext cx="10515600" cy="675075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4Cs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7E9CC7-77C9-41E1-8AB8-6DCEC99D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75"/>
            <a:ext cx="10515600" cy="2975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Critical thinking, communication, collaboration and creativity 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Essential to preparing learners for the future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Provide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a guide for educators when they are designing and developing their teaching and learning strategies</a:t>
            </a:r>
            <a:endParaRPr lang="fi-FI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lvl="1"/>
            <a:endParaRPr lang="fi-FI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23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1586144" y="20012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How could you use each one of these frameworks to improve your current practice?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DCCE326C55B4FB5BBAFADB961781B" ma:contentTypeVersion="13" ma:contentTypeDescription="Create a new document." ma:contentTypeScope="" ma:versionID="a0eda110571ca418f0c5f478fbbc3006">
  <xsd:schema xmlns:xsd="http://www.w3.org/2001/XMLSchema" xmlns:xs="http://www.w3.org/2001/XMLSchema" xmlns:p="http://schemas.microsoft.com/office/2006/metadata/properties" xmlns:ns2="60267b3c-f8f9-4f1c-8071-6fd4c4a5918d" xmlns:ns3="b9745bfb-b8e4-4556-817c-a1328febeec6" targetNamespace="http://schemas.microsoft.com/office/2006/metadata/properties" ma:root="true" ma:fieldsID="d23446a5b3af1bdd96ae6c0c71e5282c" ns2:_="" ns3:_="">
    <xsd:import namespace="60267b3c-f8f9-4f1c-8071-6fd4c4a5918d"/>
    <xsd:import namespace="b9745bfb-b8e4-4556-817c-a1328febe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67b3c-f8f9-4f1c-8071-6fd4c4a59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45bfb-b8e4-4556-817c-a1328febe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97A3D7-6EE2-4D8F-819B-9FF3D2FAD14B}"/>
</file>

<file path=customXml/itemProps2.xml><?xml version="1.0" encoding="utf-8"?>
<ds:datastoreItem xmlns:ds="http://schemas.openxmlformats.org/officeDocument/2006/customXml" ds:itemID="{F9E86884-3EA1-49BD-ACF0-DF4359FCC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FAACD9-91AF-406C-B7F4-C27D18D87B5A}">
  <ds:schemaRefs>
    <ds:schemaRef ds:uri="http://schemas.microsoft.com/office/2006/documentManagement/types"/>
    <ds:schemaRef ds:uri="http://www.w3.org/XML/1998/namespace"/>
    <ds:schemaRef ds:uri="http://purl.org/dc/dcmitype/"/>
    <ds:schemaRef ds:uri="835ed064-3fd3-4060-9506-ff99f320bc65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069a199-7bcc-4419-badd-dd730f62d2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571</Words>
  <Application>Microsoft Office PowerPoint</Application>
  <PresentationFormat>Widescreen</PresentationFormat>
  <Paragraphs>73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Train the Trainer programme</vt:lpstr>
      <vt:lpstr>Icebreaker - Wordle</vt:lpstr>
      <vt:lpstr>How to actively engage learners - DigCompEdu framework</vt:lpstr>
      <vt:lpstr>NALA guidelines for Basic Skills Educators</vt:lpstr>
      <vt:lpstr>4Cs</vt:lpstr>
      <vt:lpstr>How could you use each one of these frameworks to improve your current practice?</vt:lpstr>
      <vt:lpstr>Immersive reader –  let’s try it out!</vt:lpstr>
      <vt:lpstr>You can use:</vt:lpstr>
      <vt:lpstr>PowerPoint Presentation</vt:lpstr>
      <vt:lpstr>Exploration on e-Pool</vt:lpstr>
      <vt:lpstr>Post course assignment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 Andragog</dc:creator>
  <cp:lastModifiedBy>Bróna Conroy</cp:lastModifiedBy>
  <cp:revision>172</cp:revision>
  <dcterms:created xsi:type="dcterms:W3CDTF">2022-01-13T11:11:30Z</dcterms:created>
  <dcterms:modified xsi:type="dcterms:W3CDTF">2022-09-21T09:27:43Z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0x010100D3EDCCE326C55B4FB5BBAFADB961781B</vt:lpwstr>
  </property>
</Properties>
</file>